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1" r:id="rId9"/>
    <p:sldId id="262" r:id="rId10"/>
    <p:sldId id="272" r:id="rId11"/>
    <p:sldId id="263" r:id="rId12"/>
    <p:sldId id="273" r:id="rId13"/>
    <p:sldId id="264" r:id="rId14"/>
    <p:sldId id="274" r:id="rId15"/>
    <p:sldId id="265" r:id="rId16"/>
    <p:sldId id="275" r:id="rId17"/>
    <p:sldId id="266" r:id="rId18"/>
    <p:sldId id="276" r:id="rId19"/>
    <p:sldId id="267" r:id="rId20"/>
    <p:sldId id="268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90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0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9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5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8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3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3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3/14/2025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3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8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1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!!Rectangle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yes on a candy">
            <a:extLst>
              <a:ext uri="{FF2B5EF4-FFF2-40B4-BE49-F238E27FC236}">
                <a16:creationId xmlns:a16="http://schemas.microsoft.com/office/drawing/2014/main" id="{CF37DCB5-B4B6-9771-33B1-ED5B1A0D2C8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-2" y="-1"/>
            <a:ext cx="12192001" cy="6858000"/>
          </a:xfrm>
          <a:prstGeom prst="rect">
            <a:avLst/>
          </a:prstGeom>
        </p:spPr>
      </p:pic>
      <p:sp>
        <p:nvSpPr>
          <p:cNvPr id="11" name="m!!text rectangle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467BCDF-0297-596E-877B-D82386E1F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569" y="4909983"/>
            <a:ext cx="3685445" cy="1185353"/>
          </a:xfrm>
        </p:spPr>
        <p:txBody>
          <a:bodyPr anchor="ctr">
            <a:normAutofit/>
          </a:bodyPr>
          <a:lstStyle/>
          <a:p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Psihološka otpornost djece i njezina važnost u prevenciji vršnjačkog nasilja</a:t>
            </a:r>
            <a:endParaRPr lang="hr-HR" sz="2600" dirty="0"/>
          </a:p>
        </p:txBody>
      </p:sp>
      <p:sp>
        <p:nvSpPr>
          <p:cNvPr id="13" name="m!!accent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8936" y="5498088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922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snimka zaslona, Font, Trokut&#10;&#10;Opis je automatski generiran">
            <a:extLst>
              <a:ext uri="{FF2B5EF4-FFF2-40B4-BE49-F238E27FC236}">
                <a16:creationId xmlns:a16="http://schemas.microsoft.com/office/drawing/2014/main" id="{53449825-D0F1-CE92-9B5A-EFC1616F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8" y="189000"/>
            <a:ext cx="5421349" cy="6480000"/>
          </a:xfrm>
          <a:prstGeom prst="rect">
            <a:avLst/>
          </a:prstGeom>
        </p:spPr>
      </p:pic>
      <p:pic>
        <p:nvPicPr>
          <p:cNvPr id="5" name="Slika 4" descr="Slika na kojoj se prikazuje tekst, snimka zaslona, Trokut, dizajn&#10;&#10;Opis je automatski generiran">
            <a:extLst>
              <a:ext uri="{FF2B5EF4-FFF2-40B4-BE49-F238E27FC236}">
                <a16:creationId xmlns:a16="http://schemas.microsoft.com/office/drawing/2014/main" id="{E74D35EA-EC4F-21FE-B6F2-29AF6971D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83" y="189000"/>
            <a:ext cx="5421349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867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56E103-7F0A-373A-4DAB-FF8BC064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Poticati optimizam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930D01-6260-EC72-2CE4-5A3C494858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Prepoznavanje pozitivnih stvari</a:t>
            </a:r>
          </a:p>
          <a:p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ježbati prepoznavanje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pozitivnih strana u izazovnim situacijama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Npr. ako dijete nije uspjelo u školi, možete reći ‘Čini mi se da ti ovo nije bilo lako, ali sada znaš što možeš poboljšati i što možeš napraviti drugačije idući put.’</a:t>
            </a:r>
          </a:p>
          <a:p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dijete ima teškoća s akademskim uspjehom – </a:t>
            </a:r>
            <a:r>
              <a:rPr lang="hr-H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potražiti situacije u kojima je uspješno van škole</a:t>
            </a:r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na tome graditi optimizam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4F6C7B3-1D54-2BA7-DE07-699466D52F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Pozitivan unutarnji govor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čiti djecu kako koristiti pozitivne misli u situacijama kada osjećaju strah ili tjeskobu.</a:t>
            </a:r>
          </a:p>
          <a:p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Npr. vježbati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unutarnji glas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‘Ja ovo mogu’, ‘Ako pogriješim popravit ću’, ‘Vjerujem si’, ‘Vjerujem da će sve biti ok’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162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Font, rukopis&#10;&#10;Opis je automatski generiran">
            <a:extLst>
              <a:ext uri="{FF2B5EF4-FFF2-40B4-BE49-F238E27FC236}">
                <a16:creationId xmlns:a16="http://schemas.microsoft.com/office/drawing/2014/main" id="{774939BC-A725-20C5-7BBA-07FAE5F1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1" y="126124"/>
            <a:ext cx="5620260" cy="6480000"/>
          </a:xfrm>
          <a:prstGeom prst="rect">
            <a:avLst/>
          </a:prstGeom>
        </p:spPr>
      </p:pic>
      <p:pic>
        <p:nvPicPr>
          <p:cNvPr id="5" name="Slika 4" descr="Slika na kojoj se prikazuje tekst, Font, dizajn&#10;&#10;Opis je automatski generiran">
            <a:extLst>
              <a:ext uri="{FF2B5EF4-FFF2-40B4-BE49-F238E27FC236}">
                <a16:creationId xmlns:a16="http://schemas.microsoft.com/office/drawing/2014/main" id="{CDE233E8-D532-0011-C652-0B0C68131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124"/>
            <a:ext cx="557941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3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7093F2-C329-393B-590C-5DB042552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Postaviti realne ciljeve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F6FF9B-4F71-7CD1-7925-742FB8F7FD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Postavljanje malih, dostižnih ciljeva</a:t>
            </a:r>
          </a:p>
          <a:p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omoći djeci da postave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konkretne i ostvarive ciljeve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jer su tada veće šanse da će osjetiti da su nešto uspjeli, a tako učvršćuju vjeru u vlastite sposobnosti –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izgradnja samopouzdanja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Ovi ciljevi mogu biti vezani za školu, hobije ili svakodnevne obveze.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6FD2CE4-47AD-F96C-D0CD-8EA78B9A6B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Učenje iz neuspjeha</a:t>
            </a:r>
          </a:p>
          <a:p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omoći djeci da neuspjehe gledaju kao priliku za rast. </a:t>
            </a:r>
          </a:p>
          <a:p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Kada dijete doživi neuspjeh (npr. lošu ocjenu), može se pitati ‘Što misliš, što možeš naučiti iz ovog iskustva’</a:t>
            </a:r>
          </a:p>
          <a:p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jeca razvijaju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 pristup pogreškama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smatraju ih osobnim neuspjehom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4415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F59C8BE-D297-26C6-4FA5-B09711EC3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5" y="603000"/>
            <a:ext cx="5652000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49ECB77-D783-AE9C-91FF-39F019F2E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3000"/>
            <a:ext cx="5652000" cy="56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894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A66831-ECE9-BB84-890A-D2951866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Pružiti podršku i sigurnost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EBA95C-032D-6933-6F36-23197593B5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Stvaranje sigurnog okruženja</a:t>
            </a:r>
          </a:p>
          <a:p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Djeca koja se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osjećaju sigurno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voljeno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svojoj obitelji lakše će se nositi s vanjskim izazovima.</a:t>
            </a:r>
          </a:p>
          <a:p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Roditelji su odgovorni za stvaranje stabilne rutine, jasnih pravila i očekivanja i pružanja emocionalne podrške kad djeca naiđu na prepreke.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236373F-E4E6-21F2-0B14-CCDF5B66CC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Dosljednost u discipliniranju</a:t>
            </a:r>
          </a:p>
          <a:p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Roditelji koji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dosljedno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primjenjuju pravila i posljedice za njih pomažu djeci da razviju isti osjećaj odgovornosti i sposobnost suočavanja s posljedicama svojih odluka. </a:t>
            </a:r>
            <a:endParaRPr lang="hr-HR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Dosljednost pomaže djeci da razumiju što je prihvatljivo ponašanje što doprinosi njihovoj emocionalnoj stabilnosti.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7174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2B23FB-2DF0-B756-4D44-C1BE1A89B8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PRAVILA </a:t>
            </a:r>
            <a:br>
              <a:rPr lang="hr-HR" dirty="0"/>
            </a:br>
            <a:r>
              <a:rPr lang="hr-HR" dirty="0"/>
              <a:t>GRANICE </a:t>
            </a:r>
            <a:br>
              <a:rPr lang="hr-HR" dirty="0"/>
            </a:br>
            <a:r>
              <a:rPr lang="hr-HR" dirty="0"/>
              <a:t>STRUKTURA</a:t>
            </a:r>
          </a:p>
        </p:txBody>
      </p:sp>
    </p:spTree>
    <p:extLst>
      <p:ext uri="{BB962C8B-B14F-4D97-AF65-F5344CB8AC3E}">
        <p14:creationId xmlns:p14="http://schemas.microsoft.com/office/powerpoint/2010/main" val="21051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281A94-3788-E240-44E7-259C72233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7. Uključivati u vršnjačke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E8ECE9-0AFA-F1C5-5F4C-347B43C132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Poticanje prijateljskih odnosa</a:t>
            </a:r>
          </a:p>
          <a:p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ktivno poticati djecu na stvaranje zdravih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prijateljstava i socijalnih veza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Zajedničke aktivnosti s prijateljima, poput igre, grupnih projekata ili obiteljskih okupljanja pomažu djeci razvijati socijalne vještine i osjećaj pripadnosti.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0F17408-7571-755D-FF22-51A55A3AD4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Podrška u školi i zajednici</a:t>
            </a:r>
          </a:p>
          <a:p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oticati djecu da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traže pomoć bilo od učitelja, vršnjaka ili drugih odraslih osoba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njihovoj okolini kada se suočavaju s nekim izazovima.</a:t>
            </a:r>
          </a:p>
          <a:p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Djeca koja znaju da imaju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mrežu podrške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osjećaju se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sigurnije i otpornije na stres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 da su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sami odgovorni za probleme i stanja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kojima se nalaze,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osjećaju se krivima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da bi se dijete upućivalo na razgovore o problemima u školi, treba postojati </a:t>
            </a:r>
            <a:r>
              <a:rPr lang="hr-H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povjerenje među odraslima.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981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E53A02A-0A33-40D9-A04E-36FA92BFD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Učitelji na meti: &quot;Učenik me snimao i prijetio mi smrću. Ima podršku  roditelja&quot; - Monitor.hr">
            <a:extLst>
              <a:ext uri="{FF2B5EF4-FFF2-40B4-BE49-F238E27FC236}">
                <a16:creationId xmlns:a16="http://schemas.microsoft.com/office/drawing/2014/main" id="{31641F6B-2D76-72B6-2E4D-7C2A49EB3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"/>
          <a:stretch/>
        </p:blipFill>
        <p:spPr bwMode="auto">
          <a:xfrm>
            <a:off x="796130" y="632129"/>
            <a:ext cx="10691603" cy="53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12465" y="4081933"/>
            <a:ext cx="167069" cy="420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202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DCFCB9-219F-15C6-41A8-763F64EE1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8. Uključivati u tjelesne aktivnosti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3179B2A-FDDF-3F15-CBAA-4CAE5BADD2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Tjelesna aktivnost</a:t>
            </a:r>
          </a:p>
          <a:p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Redovita tjelesna aktivnost dokazano poboljšava mentalno zdravlje. </a:t>
            </a:r>
          </a:p>
          <a:p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ajedno s djecom prakticirati sportove, šetnje ili vožnju biciklom, čime se ne samo jača tijelo nego i mentalna otpornost.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438122C-F376-6F95-80EE-309B00D974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Zdrave navike</a:t>
            </a:r>
          </a:p>
          <a:p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Zdrava prehrana, dovoljno sna i opuštanje također igraju ključnu ulogu u psihološkoj otpornosti.</a:t>
            </a:r>
            <a:endParaRPr lang="hr-HR" dirty="0"/>
          </a:p>
        </p:txBody>
      </p:sp>
      <p:pic>
        <p:nvPicPr>
          <p:cNvPr id="4098" name="Picture 2" descr="Running for Kids: A Fun Fitness Guide for Healthy, Happy Little Striders">
            <a:extLst>
              <a:ext uri="{FF2B5EF4-FFF2-40B4-BE49-F238E27FC236}">
                <a16:creationId xmlns:a16="http://schemas.microsoft.com/office/drawing/2014/main" id="{CD21F577-09C9-42A7-3CD2-AB2FE3860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28" y="4101512"/>
            <a:ext cx="3751375" cy="239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6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B8AC13-D656-3430-4E57-CDFC305C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hr-H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Psihološka otpornost je sposobnost djeteta da se nosi s izazovima, stresom i traumama na zdrav način, uz održavanje emocionalne stabilnosti i samopouzdanja</a:t>
            </a:r>
            <a:endParaRPr lang="hr-HR" sz="3200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A0B5DEA-ADF6-4BA5-9307-147F0A468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8680" y="2898648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83982"/>
            <a:ext cx="1873457" cy="137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AE326D-AFD7-91E1-EED0-03DE458AA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Razvijanje ove otpornosti od malih nogu može značajno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smanjiti rizik od uključivanja u nasilje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bilo kao žrtva ili kao počinitelj.</a:t>
            </a:r>
          </a:p>
          <a:p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Psihološka otpornost odnosi se na sposobnost djeteta da se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oporavi od neugodnih situacija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kao što su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neuspjesi, sukobi s prijateljima, stresne situacije u školi ili obitelji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Otporno dijete negativni događaji ne sprječavaju u napredovanju, umjesto toga, koristi te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izazove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kao priliku za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učenje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osobni rast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609858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9EC09E-288B-1148-0117-59AAFFC3A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Radionica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CFBEAA-05BB-3794-D4D6-E0DB2C2D6C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Vježba </a:t>
            </a:r>
            <a:r>
              <a:rPr lang="hr-HR" dirty="0" err="1"/>
              <a:t>mindfulnesa</a:t>
            </a:r>
            <a:r>
              <a:rPr lang="hr-HR" dirty="0"/>
              <a:t> - grožđica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1A5853C-B27A-6E23-1D51-5F21439D94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Igranje uloga – konflikte situacije u kojima se nalazite se sa svojom djecom – kako reagirati na primjeren način</a:t>
            </a:r>
          </a:p>
        </p:txBody>
      </p:sp>
    </p:spTree>
    <p:extLst>
      <p:ext uri="{BB962C8B-B14F-4D97-AF65-F5344CB8AC3E}">
        <p14:creationId xmlns:p14="http://schemas.microsoft.com/office/powerpoint/2010/main" val="404156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8398A8-34F6-F9C2-9708-9E5345CC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Karakteristike psihološki otporne djece: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DEF120-1B01-0C9C-ADB1-C2B4BDA94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hr-HR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Emocionalno su stabilnija</a:t>
            </a:r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hr-H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lakše prepoznaju i razumiju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svoje emocije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Mogu bolje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upravljati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ljutnjom, frustracijom i stresom što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smanjuje vjerojatnost da će odgovoriti nasilno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 da će postati žrtve nasilja.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hr-HR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Imaju razvijenu svijest o sebi i samopouzdanje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Djeca koja vjeruju u sebe i svoje sposobnosti imaju veću otpornost na vršnjačko nasilje. Ako se suoče s uvredama ili nasiljem, bit će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sposobna zatražiti pomoć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postaviti granice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zdrav način.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hr-HR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Imaju razvijene socijalne vještine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Psihološki otporna djeca imaju bolje socijalne vještine, poput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sposobnosti da pregovaraju, surađuju i rješavaju konflikte bez nasilja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Takva djeca lakše stvaraju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pozitivne odnose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vršnjacima, smanjujući šanse za uplitanje u nasilje.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hr-HR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Suočavaju se s nepravdom na primjeren način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Djeca koja razvijaju otpornost osjećaju se dovoljno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sigurno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prijave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nasilje i ne dopuštaju da ih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zlostavljači manipuliraju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Oni znaju kako se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zauzeti za sebe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bilo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verbalno ili traženjem pomoći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817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FCDAD8B-E37F-B82E-6539-675C07AE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hr-HR" sz="33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Roditelji imaju ključnu ulogu u izgradnji psihološke otpornosti svoje djece</a:t>
            </a:r>
            <a:endParaRPr lang="hr-HR" sz="3300"/>
          </a:p>
        </p:txBody>
      </p:sp>
      <p:pic>
        <p:nvPicPr>
          <p:cNvPr id="1026" name="Picture 2" descr="Higher Psychological Resilience Levels Positively Influences Mood Dynamics  and Inhibitory Control, According to New Hebrew University Study">
            <a:extLst>
              <a:ext uri="{FF2B5EF4-FFF2-40B4-BE49-F238E27FC236}">
                <a16:creationId xmlns:a16="http://schemas.microsoft.com/office/drawing/2014/main" id="{A22C367D-D478-6E03-1FFA-E01A8DFE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0" r="29029" b="-1"/>
          <a:stretch/>
        </p:blipFill>
        <p:spPr bwMode="auto">
          <a:xfrm>
            <a:off x="20" y="10"/>
            <a:ext cx="45053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929346-5766-B9E8-BE97-539A4D8E7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Kroz svakodnevnu interakciju, roditelji mogu podučiti djecu kako se nositi s izazovima, upravljati emocijama i razvijati pozitivne strategije suočavanja.</a:t>
            </a:r>
          </a:p>
          <a:p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to mogu…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16452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0A093C-615D-575E-4D1A-D2D199CA7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1. Naučiti ih upravljati emocijama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ED14D8-D0C5-2B8E-BDD9-C53E687299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Tehnika smanjenja stresa (disanje i </a:t>
            </a:r>
            <a:r>
              <a:rPr lang="hr-HR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mindfulness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čiti djecu jednostavne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tehnike disanja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disanje kroz balon</a:t>
            </a:r>
          </a:p>
          <a:p>
            <a:r>
              <a:rPr lang="hr-HR" sz="1800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hr-H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indfulness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(svjesnost) - vježbe usmjeravanja pažnje što pomaže s tjeskobom i frustracijama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A960FAD-92CF-5C7F-39DF-2CC103B5F2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Emocionalni dnevnik</a:t>
            </a:r>
          </a:p>
          <a:p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apisuju se osjećaji i događaji koji su ih izazvali. Roditelji mogu zajedno s djecom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analizirati situacije koje su izazvale neugodne emocije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raspravljati o zdravim načinima reagiranja.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8793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tekst, crtić&#10;&#10;Opis je automatski generiran">
            <a:extLst>
              <a:ext uri="{FF2B5EF4-FFF2-40B4-BE49-F238E27FC236}">
                <a16:creationId xmlns:a16="http://schemas.microsoft.com/office/drawing/2014/main" id="{85C6F215-10E5-C873-D504-E8ACF2C16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45" y="315000"/>
            <a:ext cx="4392903" cy="6228000"/>
          </a:xfrm>
          <a:prstGeom prst="rect">
            <a:avLst/>
          </a:prstGeom>
        </p:spPr>
      </p:pic>
      <p:pic>
        <p:nvPicPr>
          <p:cNvPr id="5" name="Slika 4" descr="Slika na kojoj se prikazuje tekst, snimka zaslona, broj, Font&#10;&#10;Opis je automatski generiran">
            <a:extLst>
              <a:ext uri="{FF2B5EF4-FFF2-40B4-BE49-F238E27FC236}">
                <a16:creationId xmlns:a16="http://schemas.microsoft.com/office/drawing/2014/main" id="{45476667-E8F3-98A9-116E-E8CF467ED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75" y="711000"/>
            <a:ext cx="7078125" cy="54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7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F5A2DE-8B47-CE01-FDE5-28CFDEAE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Pohvaliti za trud, a ne samo za rezultat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B808B9-2289-B4A8-49FB-489FB3CB78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Fokus na proces</a:t>
            </a:r>
          </a:p>
          <a:p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Umjesto da se nagrađuje samo uspjeh (dobre ocjene), važno je </a:t>
            </a:r>
            <a:r>
              <a:rPr lang="hr-H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pohvaliti trud, napor i strategije</a:t>
            </a:r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koje je dijete koristilo kako bi postiglo rezultat. </a:t>
            </a:r>
          </a:p>
          <a:p>
            <a: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Tako djeca razvijaju unutarnju motivaciju i vjeru u vlastite sposobnosti, što povećava njihovu otpornost na stres i neuspjeh.</a:t>
            </a: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1F12005-2AE9-48DD-8A93-38D56C3DAB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Pohvala</a:t>
            </a:r>
          </a:p>
          <a:p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Roditelji mogu reći stvari poput "Divno je što si se trudio/la, uspio/la si naučiti nešto novo i to je najvažniji korak!" što pomaže djeci da shvate da je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 učenja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jednako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važan 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 i krajnji rezultat.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643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5FBCE82-8616-A095-B956-F28CF9CB12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Izražavanje pretjerane pohvale i ponosa </a:t>
            </a:r>
            <a:r>
              <a:rPr lang="hr-HR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zbog dječjeg uspjeha</a:t>
            </a:r>
            <a:r>
              <a:rPr lang="hr-H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čak i kada se ne čini da dijete uživa u određenoj aktivnosti ne pridonosi unutarnjoj motivaciji djeteta već zapravo djetetov uspjeh “pretvara” u uspjeh roditelja - dijete je sretno što je ugodilo roditelju, ali istovremeno počinje brinuti hoće li i u budućnosti dobivati istu razinu roditeljske pohvale i entuzijazma ako ne nastavi ispunjavati visoka roditeljska očekivanja.</a:t>
            </a:r>
            <a:endParaRPr lang="hr-H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95D5BB-AA35-ABFF-638F-8778C627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09" y="136664"/>
            <a:ext cx="4968000" cy="66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2A68D9-52B9-EF6B-4FB6-055ACFEB0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Razvijati socijalne vještine i emocionalnu inteligenciju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6A5860-AF0E-B677-972E-7048C1DFD0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sz="1800" b="1" dirty="0">
                <a:latin typeface="Calibri" panose="020F0502020204030204" pitchFamily="34" charset="0"/>
                <a:cs typeface="Calibri" panose="020F0502020204030204" pitchFamily="34" charset="0"/>
              </a:rPr>
              <a:t>Poučavanje empatije</a:t>
            </a:r>
          </a:p>
          <a:p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oristite se svakodnevne situacije kao prilika za 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razgovor o emocijama drugih ljudi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Na primjer, nakon što dijete pogleda film ili pročita knjigu, može se pitati ‘</a:t>
            </a:r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Kako misliš da se taj lik osjećao</a:t>
            </a:r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– potiče se na razumijevanje drugih.</a:t>
            </a:r>
          </a:p>
          <a:p>
            <a:endParaRPr lang="hr-H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E5F4D57-860D-258B-C164-F4B978624D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Igranje uloga </a:t>
            </a:r>
          </a:p>
          <a:p>
            <a:r>
              <a:rPr lang="hr-H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Kroz igre uloga probavaju se situacije u kojima je potrebno surađivati, pregovarati ili postaviti granice - pomaže djeci u razvoju socijalnih vještina i sposobnosti rješavanja konflikata bez nasilja.</a:t>
            </a:r>
          </a:p>
          <a:p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Npr. izmišljeni scenariji – pitate dijete da glumi sebe, a vi glumite nekoga tko ga pita za zadaću ili komentira na neprimjeren način… odglumite cijelu situaciju od početka do kraja sa zaključkom ‘ti biraš </a:t>
            </a:r>
            <a:r>
              <a:rPr lang="hr-HR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kakvu ćeš odluku donijeti i svaka odluka na koju se odluči ima neke posljedice</a:t>
            </a:r>
            <a:r>
              <a:rPr lang="hr-HR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hr-H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2310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_2SEEDS">
      <a:dk1>
        <a:srgbClr val="000000"/>
      </a:dk1>
      <a:lt1>
        <a:srgbClr val="FFFFFF"/>
      </a:lt1>
      <a:dk2>
        <a:srgbClr val="351E22"/>
      </a:dk2>
      <a:lt2>
        <a:srgbClr val="E8E2E3"/>
      </a:lt2>
      <a:accent1>
        <a:srgbClr val="3BB195"/>
      </a:accent1>
      <a:accent2>
        <a:srgbClr val="47B56D"/>
      </a:accent2>
      <a:accent3>
        <a:srgbClr val="4BACC0"/>
      </a:accent3>
      <a:accent4>
        <a:srgbClr val="B13B81"/>
      </a:accent4>
      <a:accent5>
        <a:srgbClr val="C34D61"/>
      </a:accent5>
      <a:accent6>
        <a:srgbClr val="B1583B"/>
      </a:accent6>
      <a:hlink>
        <a:srgbClr val="BF3F5E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10174</TotalTime>
  <Words>1208</Words>
  <Application>Microsoft Office PowerPoint</Application>
  <PresentationFormat>Široki zaslon</PresentationFormat>
  <Paragraphs>70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5" baseType="lpstr">
      <vt:lpstr>Arial</vt:lpstr>
      <vt:lpstr>Calibri</vt:lpstr>
      <vt:lpstr>Neue Haas Grotesk Text Pro</vt:lpstr>
      <vt:lpstr>Open Sans</vt:lpstr>
      <vt:lpstr>AccentBoxVTI</vt:lpstr>
      <vt:lpstr>Psihološka otpornost djece i njezina važnost u prevenciji vršnjačkog nasilja</vt:lpstr>
      <vt:lpstr>Psihološka otpornost je sposobnost djeteta da se nosi s izazovima, stresom i traumama na zdrav način, uz održavanje emocionalne stabilnosti i samopouzdanja</vt:lpstr>
      <vt:lpstr>Karakteristike psihološki otporne djece:</vt:lpstr>
      <vt:lpstr>Roditelji imaju ključnu ulogu u izgradnji psihološke otpornosti svoje djece</vt:lpstr>
      <vt:lpstr>1. Naučiti ih upravljati emocijama</vt:lpstr>
      <vt:lpstr>PowerPoint prezentacija</vt:lpstr>
      <vt:lpstr>2. Pohvaliti za trud, a ne samo za rezultat</vt:lpstr>
      <vt:lpstr>PowerPoint prezentacija</vt:lpstr>
      <vt:lpstr>3. Razvijati socijalne vještine i emocionalnu inteligenciju</vt:lpstr>
      <vt:lpstr>PowerPoint prezentacija</vt:lpstr>
      <vt:lpstr>4. Poticati optimizam</vt:lpstr>
      <vt:lpstr>PowerPoint prezentacija</vt:lpstr>
      <vt:lpstr>5. Postaviti realne ciljeve</vt:lpstr>
      <vt:lpstr>PowerPoint prezentacija</vt:lpstr>
      <vt:lpstr>6. Pružiti podršku i sigurnost</vt:lpstr>
      <vt:lpstr>PRAVILA  GRANICE  STRUKTURA</vt:lpstr>
      <vt:lpstr>7. Uključivati u vršnjačke aktivnosti</vt:lpstr>
      <vt:lpstr>PowerPoint prezentacija</vt:lpstr>
      <vt:lpstr>8. Uključivati u tjelesne aktivnosti</vt:lpstr>
      <vt:lpstr>Radionica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Tamara Eskić</dc:creator>
  <cp:lastModifiedBy>Tamara Eskić</cp:lastModifiedBy>
  <cp:revision>4</cp:revision>
  <dcterms:created xsi:type="dcterms:W3CDTF">2024-12-05T14:36:24Z</dcterms:created>
  <dcterms:modified xsi:type="dcterms:W3CDTF">2025-03-14T10:50:42Z</dcterms:modified>
</cp:coreProperties>
</file>