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8"/>
  </p:notesMasterIdLst>
  <p:sldIdLst>
    <p:sldId id="360" r:id="rId2"/>
    <p:sldId id="305" r:id="rId3"/>
    <p:sldId id="257" r:id="rId4"/>
    <p:sldId id="261" r:id="rId5"/>
    <p:sldId id="361" r:id="rId6"/>
    <p:sldId id="362" r:id="rId7"/>
    <p:sldId id="366" r:id="rId8"/>
    <p:sldId id="295" r:id="rId9"/>
    <p:sldId id="302" r:id="rId10"/>
    <p:sldId id="367" r:id="rId11"/>
    <p:sldId id="299" r:id="rId12"/>
    <p:sldId id="263" r:id="rId13"/>
    <p:sldId id="368" r:id="rId14"/>
    <p:sldId id="266" r:id="rId15"/>
    <p:sldId id="365" r:id="rId16"/>
    <p:sldId id="31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669900"/>
    <a:srgbClr val="27DD30"/>
    <a:srgbClr val="FA710A"/>
    <a:srgbClr val="FF0000"/>
    <a:srgbClr val="EEF7BB"/>
    <a:srgbClr val="D5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D9C25-E97F-4B6B-8C60-6F8912D1311A}" type="datetimeFigureOut">
              <a:rPr lang="hr-HR" smtClean="0"/>
              <a:t>10.12.2020.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8F47C-4AB9-4DE6-929D-5D1F63863D9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97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Slika preuzeta s: https://www.google.com/search?q=books+for+school&amp;tbm=isch&amp;ved=2ahUKEwimyKyWqsPtAhUahaQKHc6wAKUQ2-cCegQIABAA&amp;oq=books+for+s&amp;gs_lcp=CgNpbWcQARgBMgQIABATMgQIABATMgQIABATMgQIABATMgQIABATMgQIABATMgQIABATMgQIABATMgQIABATMgQIABATOgcIIxDqAhAnOgIIADoFCAAQsQM6CAgAELEDEIMBOgQIABBDULTHA1jO7QNgqvoDaAFwAHgAgAG3AYgB-QuSAQQwLjExmAEAoAEBqgELZ3dzLXdpei1pbWewAQLAAQE&amp;sclient=img&amp;ei=EAnSX6aAC5qKkgXO4YKoCg&amp;bih=722&amp;biw=1536#imgrc=mw5WmcO-DlQBf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8F47C-4AB9-4DE6-929D-5D1F63863D9A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8144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Slika preuzeta s: https://www.google.com/search?q=uspjeh&amp;sxsrf=ALeKk03JIycU_fZTlFVDLY665BA3w65z-Q:1607600816016&amp;source=lnms&amp;tbm=isch&amp;sa=X&amp;ved=2ahUKEwji1dDcq8PtAhXklYsKHZt5Cm0Q_AUoAXoECAUQAw&amp;biw=1536&amp;bih=666#imgrc=-qgz_0iqWqvaVM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8F47C-4AB9-4DE6-929D-5D1F63863D9A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1886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Slika preuzeta s: https://www.google.com/search?q=collaboration+&amp;tbm=isch&amp;ved=2ahUKEwi88arsr8PtAhUCr6QKHTSWBCgQ2-cCegQIABAA&amp;oq=collaboration+&amp;gs_lcp=CgNpbWcQAzIECCMQJzIECAAQEzIECAAQEzIECAAQEzIECAAQEzIECAAQEzIECAAQEzIECAAQEzIECAAQEzIECAAQEzoICAAQBRAeEBM6CAgAEAgQHhATUKzmBFj-9wRgyYIFaABwAHgAgAGVAYgBzQySAQQwLjEzmAEAoAEBqgELZ3dzLXdpei1pbWfAAQE&amp;sclient=img&amp;ei=Ag_SX7zoKYLekgW0rJLAAg&amp;bih=666&amp;biw=1536#imgrc=6w_BP49fXM74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8F47C-4AB9-4DE6-929D-5D1F63863D9A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089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9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254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01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711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273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622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995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958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41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6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66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32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204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410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21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28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5033D-505B-4335-8EED-6F91057288E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00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548680"/>
            <a:ext cx="6715970" cy="5386453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hr-HR" dirty="0"/>
              <a:t> </a:t>
            </a:r>
            <a:r>
              <a:rPr lang="hr-HR" sz="5400" dirty="0">
                <a:solidFill>
                  <a:srgbClr val="990099"/>
                </a:solidFill>
              </a:rPr>
              <a:t>Prelazak iz razredne u predmetnu nastavu</a:t>
            </a:r>
          </a:p>
          <a:p>
            <a:pPr>
              <a:buFont typeface="Wingdings" pitchFamily="2" charset="2"/>
              <a:buNone/>
            </a:pPr>
            <a:endParaRPr lang="hr-HR" sz="2400" dirty="0"/>
          </a:p>
          <a:p>
            <a:pPr>
              <a:buFont typeface="Wingdings" pitchFamily="2" charset="2"/>
              <a:buNone/>
            </a:pPr>
            <a:endParaRPr lang="hr-HR" sz="2400" dirty="0"/>
          </a:p>
          <a:p>
            <a:pPr marL="0" indent="0">
              <a:buNone/>
            </a:pPr>
            <a:r>
              <a:rPr lang="pl-PL" altLang="sr-Latn-RS" sz="2000" dirty="0">
                <a:latin typeface="Verdana" panose="020B0604030504040204" pitchFamily="34" charset="0"/>
              </a:rPr>
              <a:t>OŠ ˝Sveti Matej” Viškovo</a:t>
            </a:r>
          </a:p>
          <a:p>
            <a:pPr marL="0" indent="0">
              <a:buNone/>
            </a:pPr>
            <a:r>
              <a:rPr lang="pl-PL" altLang="sr-Latn-RS" sz="2000" dirty="0">
                <a:latin typeface="Verdana" panose="020B0604030504040204" pitchFamily="34" charset="0"/>
              </a:rPr>
              <a:t>Pedagog: Jasna Pipinić, prof.</a:t>
            </a:r>
          </a:p>
          <a:p>
            <a:pPr marL="0" indent="0">
              <a:buNone/>
            </a:pPr>
            <a:r>
              <a:rPr lang="pl-PL" altLang="sr-Latn-RS" sz="2000" dirty="0">
                <a:latin typeface="Verdana" panose="020B0604030504040204" pitchFamily="34" charset="0"/>
              </a:rPr>
              <a:t>Socijalni </a:t>
            </a:r>
            <a:r>
              <a:rPr lang="pl-PL" altLang="sr-Latn-RS" sz="2000">
                <a:latin typeface="Verdana" panose="020B0604030504040204" pitchFamily="34" charset="0"/>
              </a:rPr>
              <a:t>pedagog: Irena </a:t>
            </a:r>
            <a:r>
              <a:rPr lang="pl-PL" altLang="sr-Latn-RS" sz="2000" dirty="0">
                <a:latin typeface="Verdana" panose="020B0604030504040204" pitchFamily="34" charset="0"/>
              </a:rPr>
              <a:t>Stević</a:t>
            </a:r>
          </a:p>
          <a:p>
            <a:pPr>
              <a:buFont typeface="Wingdings" pitchFamily="2" charset="2"/>
              <a:buNone/>
            </a:pPr>
            <a:endParaRPr lang="hr-HR" sz="5400" dirty="0">
              <a:solidFill>
                <a:srgbClr val="990099"/>
              </a:solidFill>
            </a:endParaRPr>
          </a:p>
          <a:p>
            <a:pPr>
              <a:buFont typeface="Wingdings" pitchFamily="2" charset="2"/>
              <a:buNone/>
            </a:pPr>
            <a:endParaRPr lang="hr-HR" sz="5400" dirty="0">
              <a:solidFill>
                <a:schemeClr val="tx2"/>
              </a:solidFill>
            </a:endParaRPr>
          </a:p>
        </p:txBody>
      </p:sp>
      <p:pic>
        <p:nvPicPr>
          <p:cNvPr id="135172" name="Picture 4" descr="knji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644900"/>
            <a:ext cx="2279650" cy="1979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D7A8A-6C89-4CFD-8409-C586F61E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vi kao roditelji možete učiniti?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08ACA-5FEE-4634-927E-96ACE4E3C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5" y="2204864"/>
            <a:ext cx="7346776" cy="3706358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važno je učiti sa smislom i redovno ponavljati</a:t>
            </a: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prema potrebi ispitajte dijete naučeno gradivo</a:t>
            </a: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učinkovito korištenje nastave: pažljiv, discipliniran, aktivan na satu</a:t>
            </a: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samonagrađivanje: film, serija, šetnja i sl.</a:t>
            </a: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hrabrite i hvalite dijete i za male uspjehe</a:t>
            </a: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kritizirajte postupke, a ne osobnost djeteta</a:t>
            </a: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dajte djetetu povratne informacije o uspjehu – u čemu je dobro, što treba popraviti ( jačanje motivacije, osjećaj kompetencije i potreba za postignućem)</a:t>
            </a: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kazna (primjerena, dobro objašnjena, vremenski ograničena, mogućnost popravka „štete”)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705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Roditelj - razrednik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Redovito informiranje o uspjehu učenika</a:t>
            </a:r>
          </a:p>
          <a:p>
            <a:r>
              <a:rPr lang="hr-HR" dirty="0"/>
              <a:t>Informacije</a:t>
            </a:r>
          </a:p>
          <a:p>
            <a:r>
              <a:rPr lang="hr-HR" dirty="0"/>
              <a:t>Roditeljski sastanci</a:t>
            </a:r>
          </a:p>
          <a:p>
            <a:r>
              <a:rPr lang="hr-HR" dirty="0"/>
              <a:t>Telefonski razgovor</a:t>
            </a:r>
          </a:p>
          <a:p>
            <a:r>
              <a:rPr lang="hr-HR" dirty="0"/>
              <a:t>Pismena obavijest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Informacije s predmetnim učiteljima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05000"/>
            <a:ext cx="8147248" cy="4191000"/>
          </a:xfrm>
        </p:spPr>
        <p:txBody>
          <a:bodyPr/>
          <a:lstStyle/>
          <a:p>
            <a:r>
              <a:rPr lang="hr-HR" sz="2800" dirty="0"/>
              <a:t>Jednom tjedno</a:t>
            </a:r>
          </a:p>
          <a:p>
            <a:r>
              <a:rPr lang="hr-HR" sz="2800" dirty="0"/>
              <a:t>Unaprijed određen dan u tjednu</a:t>
            </a:r>
          </a:p>
          <a:p>
            <a:r>
              <a:rPr lang="hr-HR" sz="2800" dirty="0"/>
              <a:t>Otvorenost nastavnika za dijalog s učenicima i njihovim roditeljima</a:t>
            </a:r>
          </a:p>
          <a:p>
            <a:r>
              <a:rPr lang="hr-HR" sz="2800" dirty="0"/>
              <a:t>Direktna pitanja u interesu učenika i roditelja za napredovanje učenika</a:t>
            </a:r>
          </a:p>
          <a:p>
            <a:r>
              <a:rPr lang="hr-HR" sz="2800" dirty="0"/>
              <a:t>Otvaranje mogućnosti dodatnih objašnjenja u svrhu poboljšanja rada</a:t>
            </a:r>
          </a:p>
          <a:p>
            <a:pPr>
              <a:buFont typeface="Wingdings" pitchFamily="2" charset="2"/>
              <a:buNone/>
            </a:pPr>
            <a:endParaRPr lang="hr-HR" sz="2800" dirty="0"/>
          </a:p>
          <a:p>
            <a:endParaRPr lang="hr-H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80070-6E13-41C1-B2C3-2B766966B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Informacije s predmetnim učiteljima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42192-8977-440C-B5C8-13D22CF4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2204864"/>
            <a:ext cx="6591985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r-HR" sz="2800" dirty="0"/>
              <a:t>Pravovremeno rješavanje nesporazuma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Pomoć osobe koja je najupućenija što učeniku nedostaje za bolje praćenje i napredovanje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Isključenost krivog prijenosa informacija i nesporazuma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Stvaranje suradničkih odnosa i suodgovornosti za zdravo i kvalitetno odrastanje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785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Nešto jako, </a:t>
            </a:r>
            <a:r>
              <a:rPr lang="hr-HR" dirty="0" err="1"/>
              <a:t>jako</a:t>
            </a:r>
            <a:r>
              <a:rPr lang="hr-HR" dirty="0"/>
              <a:t> važno…</a:t>
            </a:r>
            <a:endParaRPr lang="hr-HR" dirty="0">
              <a:solidFill>
                <a:srgbClr val="9900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Održavajte redovne kontakte sa školom</a:t>
            </a:r>
          </a:p>
          <a:p>
            <a:r>
              <a:rPr lang="hr-HR" dirty="0"/>
              <a:t>Detaljno se informirajte o mogućnostima pomoći koja se nudi u školi u slučaju problema</a:t>
            </a:r>
          </a:p>
          <a:p>
            <a:pPr marL="0" indent="0">
              <a:buNone/>
            </a:pPr>
            <a:r>
              <a:rPr lang="hr-HR" dirty="0"/>
              <a:t>    - rasporedu dopunske nastave</a:t>
            </a:r>
          </a:p>
          <a:p>
            <a:pPr>
              <a:buNone/>
            </a:pPr>
            <a:r>
              <a:rPr lang="hr-HR" dirty="0"/>
              <a:t>    - razgovor s predmetnim učiteljima</a:t>
            </a:r>
          </a:p>
          <a:p>
            <a:pPr>
              <a:buNone/>
            </a:pPr>
            <a:r>
              <a:rPr lang="hr-HR" dirty="0"/>
              <a:t>    - pomoć stručne službe škole</a:t>
            </a:r>
          </a:p>
          <a:p>
            <a:endParaRPr lang="hr-H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7C6DB2-C9E6-4AD1-90DB-6F0112AC5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437112"/>
            <a:ext cx="2857500" cy="21907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Još jednom mali podsjetnik…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/>
              <a:t>prijelaz u 5. razred može biti stresan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/>
              <a:t> pružite svom djetetu podršku i pažnju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/>
              <a:t>obratite pozornost na vlastita očekivanja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/>
              <a:t>hrabrite i hvalite dijete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/>
              <a:t>pomognite djetetu organizirati vrijeme i učenje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/>
              <a:t>za uspjeh je važan odnos razrednika, roditelja, učitelja i učenika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/>
              <a:t>hvalite i ponašanje i osobnost!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r-HR" b="1" dirty="0"/>
              <a:t>kritizirajte samo ponašanje,a ne djetetovu osobnost!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7338"/>
            <a:ext cx="7772400" cy="4114800"/>
          </a:xfrm>
        </p:spPr>
        <p:txBody>
          <a:bodyPr/>
          <a:lstStyle/>
          <a:p>
            <a:r>
              <a:rPr lang="hr-HR" sz="3600" b="1" i="1" dirty="0">
                <a:solidFill>
                  <a:srgbClr val="990099"/>
                </a:solidFill>
                <a:latin typeface="Comic Sans MS" pitchFamily="66" charset="0"/>
              </a:rPr>
              <a:t>Vama i Vašem djetetu,našem učeniku želimo sretan i uspješan prelazak na predmetnu nastavu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/>
          <a:lstStyle/>
          <a:p>
            <a:r>
              <a:rPr lang="hr-HR" sz="3400"/>
              <a:t>Istraživanja pokazuju: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971601" y="1916832"/>
            <a:ext cx="7562799" cy="4464496"/>
          </a:xfrm>
        </p:spPr>
        <p:txBody>
          <a:bodyPr>
            <a:normAutofit fontScale="70000" lnSpcReduction="20000"/>
          </a:bodyPr>
          <a:lstStyle/>
          <a:p>
            <a:r>
              <a:rPr lang="hr-HR" sz="3900" dirty="0"/>
              <a:t>Prelazak iz razredne u predmetnu nastavu kod izvjesnog broja učenika izaziva strah,nesigurnost,neugodu i stres…</a:t>
            </a:r>
          </a:p>
          <a:p>
            <a:pPr marL="457200" indent="-457200">
              <a:defRPr/>
            </a:pPr>
            <a:r>
              <a:rPr lang="hr-HR" sz="3800" b="1" dirty="0"/>
              <a:t>Razdoblje </a:t>
            </a:r>
            <a:r>
              <a:rPr lang="hr-HR" sz="3800" b="1" dirty="0" err="1"/>
              <a:t>predpuberteta</a:t>
            </a:r>
            <a:r>
              <a:rPr lang="hr-HR" sz="3800" b="1" dirty="0"/>
              <a:t> 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300" dirty="0">
                <a:solidFill>
                  <a:schemeClr val="tx1"/>
                </a:solidFill>
              </a:rPr>
              <a:t>emocije su kratkotrajne i teško se kontroliraju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2300" dirty="0">
                <a:solidFill>
                  <a:schemeClr val="tx1"/>
                </a:solidFill>
              </a:rPr>
              <a:t>interesi su zreliji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2300" dirty="0">
                <a:solidFill>
                  <a:schemeClr val="tx1"/>
                </a:solidFill>
              </a:rPr>
              <a:t> izražena je želja za druženjem i zajedništvom, potreba za identifikacijom-uzori i idoli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2300" dirty="0">
                <a:solidFill>
                  <a:schemeClr val="tx1"/>
                </a:solidFill>
              </a:rPr>
              <a:t> važan utjecaj vršnjaka (roditelji nisu više u centru)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2300" dirty="0">
                <a:solidFill>
                  <a:schemeClr val="tx1"/>
                </a:solidFill>
              </a:rPr>
              <a:t>osjećaj znatiželje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2300" dirty="0">
                <a:solidFill>
                  <a:schemeClr val="tx1"/>
                </a:solidFill>
              </a:rPr>
              <a:t> neustrašivost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-HR" sz="2300" dirty="0">
                <a:solidFill>
                  <a:schemeClr val="tx1"/>
                </a:solidFill>
              </a:rPr>
              <a:t>  važan period za stvaranje radnih navika i usvajanje procesa učenja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300" dirty="0">
                <a:solidFill>
                  <a:schemeClr val="tx1"/>
                </a:solidFill>
              </a:rPr>
              <a:t>sve je jača želja za samostalnošću </a:t>
            </a:r>
            <a:endParaRPr lang="fr-CA" sz="2300" dirty="0">
              <a:solidFill>
                <a:schemeClr val="tx1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990099"/>
                </a:solidFill>
              </a:rPr>
              <a:t>Poteškoće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hr-HR" dirty="0"/>
          </a:p>
          <a:p>
            <a:r>
              <a:rPr lang="hr-HR" dirty="0"/>
              <a:t>Više profesora – različiti predavački stilovi</a:t>
            </a:r>
          </a:p>
          <a:p>
            <a:r>
              <a:rPr lang="hr-HR" dirty="0"/>
              <a:t>Novi predmeti: priroda, povijest, geografija, tehnička kultura</a:t>
            </a:r>
          </a:p>
          <a:p>
            <a:r>
              <a:rPr lang="hr-HR" dirty="0"/>
              <a:t>Stariji učenici</a:t>
            </a:r>
          </a:p>
          <a:p>
            <a:r>
              <a:rPr lang="hr-HR" dirty="0"/>
              <a:t>Više učenja </a:t>
            </a:r>
          </a:p>
          <a:p>
            <a:r>
              <a:rPr lang="hr-HR" dirty="0"/>
              <a:t>Duži boravak u školi : veći broj sati redovne nastave, opterećenost izbornom nastavom, izvannastavnim aktivnostima, izvanškolskim aktivnostima </a:t>
            </a:r>
          </a:p>
          <a:p>
            <a:endParaRPr lang="hr-HR" dirty="0"/>
          </a:p>
          <a:p>
            <a:pPr>
              <a:buNone/>
            </a:pPr>
            <a:r>
              <a:rPr lang="hr-HR" dirty="0"/>
              <a:t>                                      </a:t>
            </a:r>
          </a:p>
          <a:p>
            <a:endParaRPr lang="hr-H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60CA7E-FBF6-4296-8EF5-8A7E2DE34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612839"/>
            <a:ext cx="2857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Specifične teškoće koje se mogu javiti</a:t>
            </a:r>
            <a:r>
              <a:rPr lang="hr-HR" dirty="0"/>
              <a:t>:</a:t>
            </a:r>
            <a:br>
              <a:rPr lang="hr-HR" dirty="0"/>
            </a:br>
            <a:endParaRPr lang="hr-HR" dirty="0">
              <a:solidFill>
                <a:srgbClr val="9900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r>
              <a:rPr lang="hr-HR" sz="2800" dirty="0"/>
              <a:t>Neorganiziranost, zbunjenost</a:t>
            </a:r>
          </a:p>
          <a:p>
            <a:r>
              <a:rPr lang="hr-HR" sz="2800" dirty="0"/>
              <a:t>Povećani zahtjevi (teži školski program)</a:t>
            </a:r>
          </a:p>
          <a:p>
            <a:r>
              <a:rPr lang="hr-HR" sz="2800" dirty="0"/>
              <a:t>Slabije ocjene (1.polugodište)</a:t>
            </a:r>
          </a:p>
          <a:p>
            <a:r>
              <a:rPr lang="hr-HR" sz="2800" dirty="0"/>
              <a:t>Nedostatak i/ili nerazvijene radne navike (neredovito pisanje domaćih zadaća, nenošenje ili zaboravljanje pribora potrebnog za rad)</a:t>
            </a:r>
          </a:p>
          <a:p>
            <a:r>
              <a:rPr lang="hr-HR" sz="2800" dirty="0"/>
              <a:t>Gubitak motivacije</a:t>
            </a:r>
          </a:p>
          <a:p>
            <a:r>
              <a:rPr lang="hr-HR" sz="2800" dirty="0"/>
              <a:t>Smetnje koncentracije i pažnje</a:t>
            </a:r>
          </a:p>
          <a:p>
            <a:endParaRPr lang="hr-HR" sz="2800" dirty="0"/>
          </a:p>
          <a:p>
            <a:endParaRPr lang="hr-H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332656"/>
            <a:ext cx="8064896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3200" b="1" dirty="0"/>
              <a:t>Specifične teškoće koje se mogu javiti</a:t>
            </a:r>
            <a:r>
              <a:rPr lang="hr-HR" sz="3200" dirty="0"/>
              <a:t>:</a:t>
            </a:r>
            <a:br>
              <a:rPr lang="hr-HR" sz="3200" dirty="0"/>
            </a:br>
            <a:endParaRPr lang="hr-HR" sz="3200" dirty="0"/>
          </a:p>
          <a:p>
            <a:pPr>
              <a:lnSpc>
                <a:spcPct val="90000"/>
              </a:lnSpc>
            </a:pPr>
            <a:r>
              <a:rPr lang="hr-HR" sz="2800" dirty="0"/>
              <a:t>Strah od učitelja i ispitivanja, strah od loših ocjena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Prevelika očekivanja od samih sebe i prevelika očekivanja roditelja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Neučinkovite tehnike učenje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Djeca se “gube” u prevelikoj količini gradiva 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Poziv na eksperimentiranje s sredstvima ovisnosti (najprije s cigaretama)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Formiranje “klika” među vršnjacima i potreba da se stvori status među njima</a:t>
            </a:r>
          </a:p>
          <a:p>
            <a:pPr>
              <a:lnSpc>
                <a:spcPct val="90000"/>
              </a:lnSpc>
            </a:pPr>
            <a:endParaRPr lang="hr-H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dirty="0"/>
          </a:p>
          <a:p>
            <a:pPr>
              <a:lnSpc>
                <a:spcPct val="90000"/>
              </a:lnSpc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332656"/>
            <a:ext cx="8147248" cy="5798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200" b="1" dirty="0"/>
              <a:t>      Specifične teškoće koje se mogu        javiti</a:t>
            </a:r>
            <a:r>
              <a:rPr lang="hr-HR" sz="3200" dirty="0"/>
              <a:t>:</a:t>
            </a:r>
            <a:br>
              <a:rPr lang="hr-HR" sz="3200" dirty="0"/>
            </a:br>
            <a:endParaRPr lang="hr-HR" sz="3200" dirty="0"/>
          </a:p>
          <a:p>
            <a:r>
              <a:rPr lang="hr-HR" sz="2800" dirty="0"/>
              <a:t>Povećana kompetitivnost- tko može, a tko ne može</a:t>
            </a:r>
          </a:p>
          <a:p>
            <a:r>
              <a:rPr lang="hr-HR" sz="2800" dirty="0"/>
              <a:t>Povećana svjesnost o svome tijelu- potreba za privatnošću</a:t>
            </a:r>
          </a:p>
          <a:p>
            <a:r>
              <a:rPr lang="hr-HR" sz="2800" dirty="0"/>
              <a:t>Povećana kritičnost prema sebi</a:t>
            </a:r>
          </a:p>
          <a:p>
            <a:r>
              <a:rPr lang="hr-HR" sz="2800" dirty="0"/>
              <a:t>Povećani osjećaj autonomije i nezavisnosti</a:t>
            </a:r>
          </a:p>
          <a:p>
            <a:pPr>
              <a:buFont typeface="Wingdings" pitchFamily="2" charset="2"/>
              <a:buNone/>
            </a:pPr>
            <a:endParaRPr lang="hr-HR" dirty="0"/>
          </a:p>
          <a:p>
            <a:pPr>
              <a:buFont typeface="Wingdings" pitchFamily="2" charset="2"/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2A62C-7B54-4B79-98D3-4BDA658B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Za uspjeh učenika u 5. razredu važno je</a:t>
            </a:r>
            <a:r>
              <a:rPr lang="hr-HR" dirty="0"/>
              <a:t>: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CF4B2-59E6-4CAB-B914-089DAAE24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/>
              <a:t>Predznanje (znanja i vještine usvojene tijekom razredne nastave)</a:t>
            </a:r>
          </a:p>
          <a:p>
            <a:pPr>
              <a:buFontTx/>
              <a:buChar char="-"/>
            </a:pPr>
            <a:r>
              <a:rPr lang="hr-HR" dirty="0"/>
              <a:t>Redovito ponavljanje</a:t>
            </a:r>
          </a:p>
          <a:p>
            <a:pPr>
              <a:buFontTx/>
              <a:buChar char="-"/>
            </a:pPr>
            <a:r>
              <a:rPr lang="hr-HR" dirty="0"/>
              <a:t>Učenikove sposobnosti</a:t>
            </a:r>
          </a:p>
          <a:p>
            <a:pPr>
              <a:buFontTx/>
              <a:buChar char="-"/>
            </a:pPr>
            <a:r>
              <a:rPr lang="hr-HR" dirty="0"/>
              <a:t>Motiviranost za učenje</a:t>
            </a:r>
          </a:p>
          <a:p>
            <a:pPr>
              <a:buFontTx/>
              <a:buChar char="-"/>
            </a:pPr>
            <a:r>
              <a:rPr lang="hr-HR" dirty="0"/>
              <a:t>Radne navike </a:t>
            </a:r>
          </a:p>
          <a:p>
            <a:pPr>
              <a:buFontTx/>
              <a:buChar char="-"/>
            </a:pPr>
            <a:r>
              <a:rPr lang="hr-HR" dirty="0"/>
              <a:t>Tehnike učenja                   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AF7B58-9FFF-4894-A9B4-3E61D386A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22411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7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hr-HR"/>
              <a:t>Za uspjeh u 5.razredu važan je odnos: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671638" y="3081338"/>
            <a:ext cx="172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b="1" i="1">
                <a:solidFill>
                  <a:srgbClr val="669900"/>
                </a:solidFill>
                <a:latin typeface="Tahoma" pitchFamily="34" charset="0"/>
              </a:rPr>
              <a:t>Razrednik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848350" y="3081338"/>
            <a:ext cx="107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>
                <a:solidFill>
                  <a:srgbClr val="FF0000"/>
                </a:solidFill>
                <a:latin typeface="Tahoma" pitchFamily="34" charset="0"/>
              </a:rPr>
              <a:t>Učenik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471863" y="4810125"/>
            <a:ext cx="138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b="1" i="1">
                <a:solidFill>
                  <a:srgbClr val="990099"/>
                </a:solidFill>
                <a:latin typeface="Tahoma" pitchFamily="34" charset="0"/>
              </a:rPr>
              <a:t>Roditelj</a:t>
            </a:r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2916238" y="2276475"/>
            <a:ext cx="2808287" cy="136842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>
            <a:off x="5219700" y="3716338"/>
            <a:ext cx="1381125" cy="1800225"/>
          </a:xfrm>
          <a:prstGeom prst="curvedLeftArrow">
            <a:avLst>
              <a:gd name="adj1" fmla="val 26069"/>
              <a:gd name="adj2" fmla="val 5213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>
            <a:off x="1692275" y="3716338"/>
            <a:ext cx="1511300" cy="1728787"/>
          </a:xfrm>
          <a:prstGeom prst="curvedRightArrow">
            <a:avLst>
              <a:gd name="adj1" fmla="val 22878"/>
              <a:gd name="adj2" fmla="val 457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Što vi kao roditelji možete učiniti?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</a:rPr>
              <a:t>Obratite pozornost na vlastita očekivanja – ako su previsoka, dijete je pod većim pritiskom</a:t>
            </a:r>
          </a:p>
          <a:p>
            <a:pPr>
              <a:defRPr/>
            </a:pPr>
            <a:r>
              <a:rPr lang="hr-HR" dirty="0">
                <a:solidFill>
                  <a:schemeClr val="tx1"/>
                </a:solidFill>
              </a:rPr>
              <a:t>Pred kraj ljeta ponovite gradivo četvrtog razreda</a:t>
            </a:r>
          </a:p>
          <a:p>
            <a:pPr>
              <a:defRPr/>
            </a:pPr>
            <a:r>
              <a:rPr lang="hr-HR" dirty="0" err="1">
                <a:solidFill>
                  <a:schemeClr val="tx1"/>
                </a:solidFill>
              </a:rPr>
              <a:t>Pomozite</a:t>
            </a:r>
            <a:r>
              <a:rPr lang="hr-HR" dirty="0">
                <a:solidFill>
                  <a:schemeClr val="tx1"/>
                </a:solidFill>
              </a:rPr>
              <a:t> djetetu napraviti raspored dana: vrijeme učenja i slobodno vrijeme</a:t>
            </a:r>
          </a:p>
          <a:p>
            <a:pPr>
              <a:defRPr/>
            </a:pPr>
            <a:r>
              <a:rPr lang="hr-HR" dirty="0" err="1">
                <a:solidFill>
                  <a:schemeClr val="tx1"/>
                </a:solidFill>
              </a:rPr>
              <a:t>Pomozite</a:t>
            </a:r>
            <a:r>
              <a:rPr lang="hr-HR" dirty="0">
                <a:solidFill>
                  <a:schemeClr val="tx1"/>
                </a:solidFill>
              </a:rPr>
              <a:t> djetetu u učenju: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>
                <a:solidFill>
                  <a:schemeClr val="tx1"/>
                </a:solidFill>
              </a:rPr>
              <a:t>mjesto za učenje: bez ometanja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>
                <a:solidFill>
                  <a:schemeClr val="tx1"/>
                </a:solidFill>
              </a:rPr>
              <a:t> plan učenja – postavite ga na vidno mjesto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>
                <a:solidFill>
                  <a:schemeClr val="tx1"/>
                </a:solidFill>
              </a:rPr>
              <a:t>poučite dijete kako učinkovito učiti: “</a:t>
            </a:r>
            <a:r>
              <a:rPr lang="hr-HR" dirty="0" err="1">
                <a:solidFill>
                  <a:schemeClr val="tx1"/>
                </a:solidFill>
              </a:rPr>
              <a:t>preletiti</a:t>
            </a:r>
            <a:r>
              <a:rPr lang="hr-HR" dirty="0">
                <a:solidFill>
                  <a:schemeClr val="tx1"/>
                </a:solidFill>
              </a:rPr>
              <a:t>” cijelu lekciju, upoznati se s naslovima i podnaslovima, podijeliti gradivo na manje dijelove, pročitati više puta, razjasniti sve nejasnoće, povezati s ranije naučenim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387</TotalTime>
  <Words>931</Words>
  <Application>Microsoft Office PowerPoint</Application>
  <PresentationFormat>On-screen Show (4:3)</PresentationFormat>
  <Paragraphs>113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Century Gothic</vt:lpstr>
      <vt:lpstr>Comic Sans MS</vt:lpstr>
      <vt:lpstr>Tahoma</vt:lpstr>
      <vt:lpstr>Verdana</vt:lpstr>
      <vt:lpstr>Wingdings</vt:lpstr>
      <vt:lpstr>Wingdings 3</vt:lpstr>
      <vt:lpstr>Wisp</vt:lpstr>
      <vt:lpstr>PowerPoint Presentation</vt:lpstr>
      <vt:lpstr>Istraživanja pokazuju:</vt:lpstr>
      <vt:lpstr>Poteškoće </vt:lpstr>
      <vt:lpstr>Specifične teškoće koje se mogu javiti: </vt:lpstr>
      <vt:lpstr>PowerPoint Presentation</vt:lpstr>
      <vt:lpstr>PowerPoint Presentation</vt:lpstr>
      <vt:lpstr>Za uspjeh učenika u 5. razredu važno je: </vt:lpstr>
      <vt:lpstr>Za uspjeh u 5.razredu važan je odnos:</vt:lpstr>
      <vt:lpstr>Što vi kao roditelji možete učiniti?</vt:lpstr>
      <vt:lpstr>Što vi kao roditelji možete učiniti?</vt:lpstr>
      <vt:lpstr>Roditelj - razrednik</vt:lpstr>
      <vt:lpstr>Informacije s predmetnim učiteljima</vt:lpstr>
      <vt:lpstr>Informacije s predmetnim učiteljima</vt:lpstr>
      <vt:lpstr>Nešto jako, jako važno…</vt:lpstr>
      <vt:lpstr>Još jednom mali podsjetnik…</vt:lpstr>
      <vt:lpstr>PowerPoint Presentation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Irena Stević</cp:lastModifiedBy>
  <cp:revision>69</cp:revision>
  <dcterms:created xsi:type="dcterms:W3CDTF">2008-09-15T09:04:27Z</dcterms:created>
  <dcterms:modified xsi:type="dcterms:W3CDTF">2020-12-10T12:08:22Z</dcterms:modified>
</cp:coreProperties>
</file>