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99"/>
    <a:srgbClr val="FF0000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14" autoAdjust="0"/>
    <p:restoredTop sz="94548" autoAdjust="0"/>
  </p:normalViewPr>
  <p:slideViewPr>
    <p:cSldViewPr>
      <p:cViewPr varScale="1">
        <p:scale>
          <a:sx n="81" d="100"/>
          <a:sy n="81" d="100"/>
        </p:scale>
        <p:origin x="11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CB879-1249-41DA-BE51-EB520B45C161}" type="datetimeFigureOut">
              <a:rPr lang="hr-HR" smtClean="0"/>
              <a:t>10.12.2020.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FFC04-572D-4F7B-A688-4E25553390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961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Zapišite brojeve telefona djetetu u informativku ili na neki papir koji će uvijek imati u torbi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FFC04-572D-4F7B-A688-4E2555339017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9491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FFC04-572D-4F7B-A688-4E2555339017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749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6248400" cy="2438400"/>
          </a:xfrm>
        </p:spPr>
        <p:txBody>
          <a:bodyPr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en-US"/>
              <a:t>Kliknite da biste uredili stil naslova matrice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140450" cy="609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Kliknite da biste uredili stil podnaslova matrice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3DB71DD-FE0C-474E-A3C5-72CAE7CCAB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E2303-3F54-4181-B9D9-B1CC3A91A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477000" y="868363"/>
            <a:ext cx="1981200" cy="5151437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868363"/>
            <a:ext cx="5791200" cy="5151437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80BDA-7D02-4892-8A79-00251C759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6451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6451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451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451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451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452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452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452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6452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452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452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452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452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452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grpSp>
          <p:nvGrpSpPr>
            <p:cNvPr id="6452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6453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453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453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6453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6453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453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453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6453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6453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453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454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6454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6454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454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454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6454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6454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454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454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6454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455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455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455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455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455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455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6455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455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455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1CF268-D421-489E-8613-F56E6938A930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6455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6456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hr-HR"/>
              <a:t>Kliknite da biste uredili stil podnaslova matrice</a:t>
            </a:r>
          </a:p>
        </p:txBody>
      </p:sp>
    </p:spTree>
  </p:cSld>
  <p:clrMapOvr>
    <a:masterClrMapping/>
  </p:clrMapOvr>
  <p:transition spd="med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FAC76-E9E9-46B9-BF20-074D18E9AEB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B2360-BF7E-4F07-91C6-0AD8B7316D3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12267-F0A5-4A7F-9903-08BADAF86B4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1C81B-CF54-4D0C-90DA-5CFC9CB99C0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59A13-2B42-49EC-95B4-1F3BFCB0EC2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F278C-9C6D-459E-A34F-C59541AECAA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D36A6-287E-460B-9350-0B0C79F9BCC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80F48-58CD-4A17-A78F-43B42A135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2C546-5AD4-410A-833E-4827475F706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1FF54-53B4-4A9C-B759-D9EEE0EE0D5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3170C-AACD-4189-B945-FE36FC2868C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1CA0C-F421-4260-BCA9-B6F40377F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334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C8A2C-C71D-408C-869C-E30BC5C22C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8B4A7-2730-4ED4-A22F-AA416F5636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C40B6-74CE-4154-B31B-13E3BC974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0C6AB-1C13-4C8D-935F-D2FECE16E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BBBC1-3032-45B8-BFA9-DA9684F6E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D53BB-5E67-4A67-866D-0607E32587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868363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209800"/>
            <a:ext cx="792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Kliknite da biste uredili stilove teksta matrice</a:t>
            </a:r>
          </a:p>
          <a:p>
            <a:pPr lvl="1"/>
            <a:r>
              <a:rPr lang="en-US"/>
              <a:t>Druga razina</a:t>
            </a:r>
          </a:p>
          <a:p>
            <a:pPr lvl="2"/>
            <a:r>
              <a:rPr lang="en-US"/>
              <a:t>Treća razina</a:t>
            </a:r>
          </a:p>
          <a:p>
            <a:pPr lvl="3"/>
            <a:r>
              <a:rPr lang="en-US"/>
              <a:t>Četvrta razina</a:t>
            </a:r>
          </a:p>
          <a:p>
            <a:pPr lvl="4"/>
            <a:r>
              <a:rPr lang="en-US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70DABDF4-ABCB-4201-A67E-66ADF3820E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>
    <p:newsflash/>
  </p:transition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6349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grpSp>
          <p:nvGrpSpPr>
            <p:cNvPr id="6349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6349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349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349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6349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grpSp>
          <p:nvGrpSpPr>
            <p:cNvPr id="6349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6349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349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350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350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350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6350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6350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6350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6350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/>
                </a:p>
              </p:txBody>
            </p:sp>
          </p:grpSp>
        </p:grpSp>
        <p:grpSp>
          <p:nvGrpSpPr>
            <p:cNvPr id="6350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6350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350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351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6351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6351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351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351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6351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6351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351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351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6351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352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352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352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352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352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352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352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352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352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352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353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353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353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6353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6353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353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353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353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0D4C073E-D3CC-4C45-843B-C0DEF6AFF0C9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newsflash/>
  </p:transition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hr/imgres?imgurl=http://www.idi.hr/vrednovanje/images/djeca.jpg&amp;imgrefurl=http://www.idi.hr/vrednovanje/&amp;h=305&amp;w=400&amp;sz=69&amp;hl=hr&amp;start=2&amp;tbnid=uu3VP5r3sy1FCM:&amp;tbnh=95&amp;tbnw=124&amp;prev=/images?q%3Ddjeca%26gbv%3D2%26ndsp%3D20%26svnum%3D10%26hl%3Dhr%26sa%3DN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hr/imgres?imgurl=http://www.idi.hr/vrednovanje/images/djeca.jpg&amp;imgrefurl=http://www.idi.hr/vrednovanje/&amp;h=305&amp;w=400&amp;sz=69&amp;hl=hr&amp;start=2&amp;tbnid=uu3VP5r3sy1FCM:&amp;tbnh=95&amp;tbnw=124&amp;prev=/images?q%3Ddjeca%26gbv%3D2%26ndsp%3D20%26svnum%3D10%26hl%3Dhr%26sa%3DN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hr/imgres?imgurl=http://www.idi.hr/vrednovanje/images/djeca.jpg&amp;imgrefurl=http://www.idi.hr/vrednovanje/&amp;h=305&amp;w=400&amp;sz=69&amp;hl=hr&amp;start=2&amp;tbnid=uu3VP5r3sy1FCM:&amp;tbnh=95&amp;tbnw=124&amp;prev=/images?q%3Ddjeca%26gbv%3D2%26ndsp%3D20%26svnum%3D10%26hl%3Dhr%26sa%3D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hr/imgres?imgurl=http://www.idi.hr/vrednovanje/images/djeca.jpg&amp;imgrefurl=http://www.idi.hr/vrednovanje/&amp;h=305&amp;w=400&amp;sz=69&amp;hl=hr&amp;start=2&amp;tbnid=uu3VP5r3sy1FCM:&amp;tbnh=95&amp;tbnw=124&amp;prev=/images?q%3Ddjeca%26gbv%3D2%26ndsp%3D20%26svnum%3D10%26hl%3Dhr%26sa%3DN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hr/imgres?imgurl=http://www.idi.hr/vrednovanje/images/djeca.jpg&amp;imgrefurl=http://www.idi.hr/vrednovanje/&amp;h=305&amp;w=400&amp;sz=69&amp;hl=hr&amp;start=2&amp;tbnid=uu3VP5r3sy1FCM:&amp;tbnh=95&amp;tbnw=124&amp;prev=/images?q%3Ddjeca%26gbv%3D2%26ndsp%3D20%26svnum%3D10%26hl%3Dhr%26sa%3DN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hr/imgres?imgurl=http://www.idi.hr/vrednovanje/images/djeca.jpg&amp;imgrefurl=http://www.idi.hr/vrednovanje/&amp;h=305&amp;w=400&amp;sz=69&amp;hl=hr&amp;start=2&amp;tbnid=uu3VP5r3sy1FCM:&amp;tbnh=95&amp;tbnw=124&amp;prev=/images?q%3Ddjeca%26gbv%3D2%26ndsp%3D20%26svnum%3D10%26hl%3Dhr%26sa%3DN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hr/imgres?imgurl=http://www.idi.hr/vrednovanje/images/djeca.jpg&amp;imgrefurl=http://www.idi.hr/vrednovanje/&amp;h=305&amp;w=400&amp;sz=69&amp;hl=hr&amp;start=2&amp;tbnid=uu3VP5r3sy1FCM:&amp;tbnh=95&amp;tbnw=124&amp;prev=/images?q%3Ddjeca%26gbv%3D2%26ndsp%3D20%26svnum%3D10%26hl%3Dhr%26sa%3DN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260350"/>
            <a:ext cx="6248400" cy="2438400"/>
          </a:xfrm>
        </p:spPr>
        <p:txBody>
          <a:bodyPr/>
          <a:lstStyle/>
          <a:p>
            <a:pPr algn="ctr"/>
            <a:r>
              <a:rPr lang="hr-HR" dirty="0">
                <a:solidFill>
                  <a:schemeClr val="accent1">
                    <a:lumMod val="10000"/>
                  </a:schemeClr>
                </a:solidFill>
              </a:rPr>
              <a:t>POLAZAK U ŠKOLU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780928"/>
            <a:ext cx="7560840" cy="3456384"/>
          </a:xfrm>
        </p:spPr>
        <p:txBody>
          <a:bodyPr/>
          <a:lstStyle/>
          <a:p>
            <a:pPr algn="ctr"/>
            <a:r>
              <a:rPr lang="hr-HR" sz="4800" b="1" dirty="0">
                <a:solidFill>
                  <a:schemeClr val="accent1">
                    <a:lumMod val="10000"/>
                  </a:schemeClr>
                </a:solidFill>
              </a:rPr>
              <a:t>Kako pripremiti dijete za 1. razred</a:t>
            </a:r>
          </a:p>
          <a:p>
            <a:pPr algn="ctr"/>
            <a:endParaRPr lang="hr-HR" sz="4800" b="1" dirty="0">
              <a:solidFill>
                <a:schemeClr val="accent1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pl-PL" altLang="sr-Latn-RS" sz="1800" dirty="0">
                <a:solidFill>
                  <a:schemeClr val="accent1">
                    <a:lumMod val="10000"/>
                  </a:schemeClr>
                </a:solidFill>
                <a:latin typeface="Verdana" panose="020B0604030504040204" pitchFamily="34" charset="0"/>
              </a:rPr>
              <a:t>OŠ ˝Sveti Matej” Viškovo</a:t>
            </a:r>
          </a:p>
          <a:p>
            <a:pPr marL="0" indent="0">
              <a:buNone/>
            </a:pPr>
            <a:r>
              <a:rPr lang="pl-PL" altLang="sr-Latn-RS" sz="1800" dirty="0">
                <a:solidFill>
                  <a:schemeClr val="accent1">
                    <a:lumMod val="10000"/>
                  </a:schemeClr>
                </a:solidFill>
                <a:latin typeface="Verdana" panose="020B0604030504040204" pitchFamily="34" charset="0"/>
              </a:rPr>
              <a:t>Pedagog: Jasna Pipinić, prof.</a:t>
            </a:r>
          </a:p>
          <a:p>
            <a:pPr marL="0" indent="0">
              <a:buNone/>
            </a:pPr>
            <a:r>
              <a:rPr lang="pl-PL" altLang="sr-Latn-RS" sz="1800" dirty="0">
                <a:solidFill>
                  <a:schemeClr val="accent1">
                    <a:lumMod val="10000"/>
                  </a:schemeClr>
                </a:solidFill>
                <a:latin typeface="Verdana" panose="020B0604030504040204" pitchFamily="34" charset="0"/>
              </a:rPr>
              <a:t>Socijalni pedagog:Irena Stević</a:t>
            </a:r>
          </a:p>
          <a:p>
            <a:pPr algn="ctr"/>
            <a:endParaRPr lang="hr-HR" sz="4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0" name="Picture 10"/>
          <p:cNvPicPr>
            <a:picLocks noChangeAspect="1" noChangeArrowheads="1"/>
          </p:cNvPicPr>
          <p:nvPr/>
        </p:nvPicPr>
        <p:blipFill>
          <a:blip r:embed="rId2" cstate="print">
            <a:lum bright="34000" contrast="-3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68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005263"/>
            <a:ext cx="7951788" cy="2481262"/>
          </a:xfrm>
        </p:spPr>
        <p:txBody>
          <a:bodyPr/>
          <a:lstStyle/>
          <a:p>
            <a:r>
              <a:rPr lang="hr-HR" sz="2800">
                <a:solidFill>
                  <a:srgbClr val="0000FF"/>
                </a:solidFill>
              </a:rPr>
              <a:t>Na kraju…</a:t>
            </a:r>
          </a:p>
          <a:p>
            <a:endParaRPr lang="hr-HR" sz="2800">
              <a:solidFill>
                <a:srgbClr val="0000FF"/>
              </a:solidFill>
            </a:endParaRPr>
          </a:p>
          <a:p>
            <a:r>
              <a:rPr lang="hr-HR" sz="2800">
                <a:solidFill>
                  <a:srgbClr val="0000FF"/>
                </a:solidFill>
              </a:rPr>
              <a:t>I najvažnije, dajte djetetu do znanja da vaša ljubav prema njemu ne ovisi o njegovom školskom uspjehu</a:t>
            </a:r>
            <a:r>
              <a:rPr lang="hr-HR" sz="2800"/>
              <a:t>!</a:t>
            </a:r>
          </a:p>
          <a:p>
            <a:endParaRPr lang="hr-HR" sz="2800">
              <a:solidFill>
                <a:srgbClr val="990099"/>
              </a:solidFill>
            </a:endParaRPr>
          </a:p>
        </p:txBody>
      </p:sp>
    </p:spTree>
  </p:cSld>
  <p:clrMapOvr>
    <a:masterClrMapping/>
  </p:clrMapOvr>
  <p:transition spd="med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roditeljima i djeci znači polazak u 1. razred?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8229600" cy="4456113"/>
          </a:xfrm>
        </p:spPr>
        <p:txBody>
          <a:bodyPr/>
          <a:lstStyle/>
          <a:p>
            <a:r>
              <a:rPr lang="hr-HR">
                <a:solidFill>
                  <a:srgbClr val="0000FF"/>
                </a:solidFill>
              </a:rPr>
              <a:t>Jedan od najvažnijih događaja u životu</a:t>
            </a:r>
          </a:p>
          <a:p>
            <a:r>
              <a:rPr lang="hr-HR">
                <a:solidFill>
                  <a:srgbClr val="0000FF"/>
                </a:solidFill>
              </a:rPr>
              <a:t>Prijelaz iz prirodne obiteljske sredine i vrtića u institucionaliziranu školsku sredinu</a:t>
            </a:r>
          </a:p>
          <a:p>
            <a:r>
              <a:rPr lang="hr-HR">
                <a:solidFill>
                  <a:srgbClr val="0000FF"/>
                </a:solidFill>
              </a:rPr>
              <a:t>Učenje, a ne samo igra, postaje djetetova osnovna aktivnost</a:t>
            </a:r>
          </a:p>
          <a:p>
            <a:pPr>
              <a:buFontTx/>
              <a:buNone/>
            </a:pPr>
            <a:r>
              <a:rPr lang="hr-HR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56325" name="Picture 5" descr="djec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981075"/>
            <a:ext cx="1417637" cy="1085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je važno kod pripreme djeteta za školu?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229600" cy="4868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Razvijati pozitivne stavove djeteta prema školi i učitelju</a:t>
            </a:r>
          </a:p>
          <a:p>
            <a:pPr>
              <a:lnSpc>
                <a:spcPct val="90000"/>
              </a:lnSpc>
            </a:pPr>
            <a:r>
              <a:rPr lang="hr-HR"/>
              <a:t>Naučiti dijete: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/>
              <a:t>   - da će za svoj rad dobiti ocjene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/>
              <a:t>   - da je za dobre rezultate potrebno      uložiti trud</a:t>
            </a:r>
          </a:p>
          <a:p>
            <a:pPr>
              <a:lnSpc>
                <a:spcPct val="90000"/>
              </a:lnSpc>
            </a:pPr>
            <a:r>
              <a:rPr lang="hr-HR"/>
              <a:t>Razvijati radne navike djeteta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/>
              <a:t>(učenje, pisanje zadaće, pomaganje u kućnim poslovima…)</a:t>
            </a:r>
          </a:p>
        </p:txBody>
      </p:sp>
      <p:pic>
        <p:nvPicPr>
          <p:cNvPr id="66565" name="Picture 5" descr="djec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836613"/>
            <a:ext cx="1417637" cy="1085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43888" cy="1728788"/>
          </a:xfrm>
        </p:spPr>
        <p:txBody>
          <a:bodyPr/>
          <a:lstStyle/>
          <a:p>
            <a:r>
              <a:rPr lang="hr-HR"/>
              <a:t>Na vrijeme i u dobroj atmosferi izvršite tehničke pripreme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229600" cy="4067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800"/>
              <a:t>Osamostalite dijete u oblačenju i obavljanju higijenskih navika</a:t>
            </a:r>
          </a:p>
          <a:p>
            <a:pPr>
              <a:lnSpc>
                <a:spcPct val="80000"/>
              </a:lnSpc>
            </a:pPr>
            <a:r>
              <a:rPr lang="hr-HR" sz="2800"/>
              <a:t>Naučite ga pravilnom snalaženju u prometu</a:t>
            </a:r>
          </a:p>
          <a:p>
            <a:pPr>
              <a:lnSpc>
                <a:spcPct val="80000"/>
              </a:lnSpc>
            </a:pPr>
            <a:r>
              <a:rPr lang="hr-HR" sz="2800"/>
              <a:t>Naučite ga da zna svoju adresu stanovanja te brojeve telefona roditelja</a:t>
            </a:r>
          </a:p>
          <a:p>
            <a:pPr>
              <a:lnSpc>
                <a:spcPct val="80000"/>
              </a:lnSpc>
            </a:pPr>
            <a:r>
              <a:rPr lang="hr-HR" sz="2800"/>
              <a:t>Osigurajte mu adekvatan prostor za učenje</a:t>
            </a:r>
          </a:p>
          <a:p>
            <a:pPr>
              <a:lnSpc>
                <a:spcPct val="80000"/>
              </a:lnSpc>
            </a:pPr>
            <a:r>
              <a:rPr lang="hr-HR" sz="2800"/>
              <a:t>Zajednički nabavite potreban pribor za školu</a:t>
            </a:r>
          </a:p>
        </p:txBody>
      </p:sp>
      <p:pic>
        <p:nvPicPr>
          <p:cNvPr id="67589" name="Picture 5" descr="djec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12875"/>
            <a:ext cx="1417638" cy="1085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se očekuje od roditelja prvaša?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205038"/>
            <a:ext cx="8229600" cy="4456112"/>
          </a:xfrm>
        </p:spPr>
        <p:txBody>
          <a:bodyPr/>
          <a:lstStyle/>
          <a:p>
            <a:r>
              <a:rPr lang="hr-HR"/>
              <a:t>Redovito dolaženje na roditeljske sastanke i informacije</a:t>
            </a:r>
          </a:p>
          <a:p>
            <a:r>
              <a:rPr lang="hr-HR"/>
              <a:t>Pomoć u učenju i pisanju zadaća</a:t>
            </a:r>
          </a:p>
          <a:p>
            <a:r>
              <a:rPr lang="hr-HR"/>
              <a:t>Eventualne probleme rješavati sa učiteljicom i stručnom službom škole</a:t>
            </a:r>
          </a:p>
          <a:p>
            <a:r>
              <a:rPr lang="hr-HR"/>
              <a:t>Očekivanja uspješnosti djeteta prilagoditi njegovim mogućnostima</a:t>
            </a:r>
          </a:p>
          <a:p>
            <a:endParaRPr lang="hr-HR"/>
          </a:p>
          <a:p>
            <a:endParaRPr lang="hr-HR"/>
          </a:p>
        </p:txBody>
      </p:sp>
      <p:pic>
        <p:nvPicPr>
          <p:cNvPr id="68613" name="Picture 5" descr="djec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125538"/>
            <a:ext cx="1417637" cy="1085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sve utječe na uspjeh djeteta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456112"/>
          </a:xfrm>
        </p:spPr>
        <p:txBody>
          <a:bodyPr/>
          <a:lstStyle/>
          <a:p>
            <a:r>
              <a:rPr lang="hr-HR"/>
              <a:t>Intelektualne sposobnosti</a:t>
            </a:r>
          </a:p>
          <a:p>
            <a:r>
              <a:rPr lang="hr-HR"/>
              <a:t>Grafomotoričke sposobnosti</a:t>
            </a:r>
          </a:p>
          <a:p>
            <a:r>
              <a:rPr lang="hr-HR"/>
              <a:t>Emocionalna zrelost</a:t>
            </a:r>
          </a:p>
          <a:p>
            <a:r>
              <a:rPr lang="hr-HR"/>
              <a:t>Socijalna zrelost</a:t>
            </a:r>
          </a:p>
          <a:p>
            <a:r>
              <a:rPr lang="hr-HR"/>
              <a:t>Koncentracija</a:t>
            </a:r>
          </a:p>
          <a:p>
            <a:r>
              <a:rPr lang="hr-HR"/>
              <a:t>Motivacija i interes</a:t>
            </a:r>
          </a:p>
          <a:p>
            <a:r>
              <a:rPr lang="hr-HR"/>
              <a:t>Razvijenost radnih navika</a:t>
            </a:r>
          </a:p>
          <a:p>
            <a:endParaRPr lang="hr-HR"/>
          </a:p>
        </p:txBody>
      </p:sp>
      <p:pic>
        <p:nvPicPr>
          <p:cNvPr id="69637" name="Picture 5" descr="djec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836613"/>
            <a:ext cx="1417637" cy="1085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Savjeti roditeljima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067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400" dirty="0"/>
              <a:t>Ukoliko je moguće, uzmite nekoliko slobodnih dana na početku školske godine</a:t>
            </a:r>
          </a:p>
          <a:p>
            <a:pPr>
              <a:lnSpc>
                <a:spcPct val="90000"/>
              </a:lnSpc>
            </a:pPr>
            <a:r>
              <a:rPr lang="hr-HR" sz="2400" dirty="0"/>
              <a:t>Naučite dijete na pravovremeni odlazak na spavanje</a:t>
            </a:r>
          </a:p>
          <a:p>
            <a:pPr>
              <a:lnSpc>
                <a:spcPct val="90000"/>
              </a:lnSpc>
            </a:pPr>
            <a:r>
              <a:rPr lang="hr-HR" sz="2400" dirty="0"/>
              <a:t>Pohvalite dijete za svaki napredak</a:t>
            </a:r>
          </a:p>
          <a:p>
            <a:pPr>
              <a:lnSpc>
                <a:spcPct val="90000"/>
              </a:lnSpc>
            </a:pPr>
            <a:r>
              <a:rPr lang="hr-HR" sz="2400" dirty="0"/>
              <a:t>Ako imate više djece – ne uspoređujte ih! Svako dijete ima svoju osobnost.</a:t>
            </a:r>
          </a:p>
          <a:p>
            <a:pPr>
              <a:lnSpc>
                <a:spcPct val="90000"/>
              </a:lnSpc>
            </a:pPr>
            <a:r>
              <a:rPr lang="hr-HR" sz="2400" dirty="0"/>
              <a:t>Budite dosljedni u svojim odgojnim postupcima</a:t>
            </a:r>
          </a:p>
          <a:p>
            <a:pPr>
              <a:lnSpc>
                <a:spcPct val="90000"/>
              </a:lnSpc>
            </a:pPr>
            <a:r>
              <a:rPr lang="hr-HR" sz="2400" dirty="0"/>
              <a:t>Razgovarajte, aktivno slušajte i odgovarajte djeci na postavljana pitanja</a:t>
            </a:r>
          </a:p>
          <a:p>
            <a:pPr>
              <a:lnSpc>
                <a:spcPct val="90000"/>
              </a:lnSpc>
            </a:pPr>
            <a:endParaRPr lang="hr-HR" sz="2400" dirty="0"/>
          </a:p>
          <a:p>
            <a:pPr>
              <a:lnSpc>
                <a:spcPct val="90000"/>
              </a:lnSpc>
            </a:pPr>
            <a:endParaRPr lang="hr-HR" sz="2400" dirty="0"/>
          </a:p>
        </p:txBody>
      </p:sp>
      <p:pic>
        <p:nvPicPr>
          <p:cNvPr id="70661" name="Picture 5" descr="djec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13" y="46038"/>
            <a:ext cx="1417637" cy="1085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/>
              <a:t>U pripremi vašeg djeteta za 1. razred mogu vam pomoći neke vježbenice i radni listovi: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01888"/>
            <a:ext cx="8229600" cy="4456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Katica Puškarić: Pripremi se za školu</a:t>
            </a:r>
          </a:p>
          <a:p>
            <a:pPr>
              <a:lnSpc>
                <a:spcPct val="90000"/>
              </a:lnSpc>
            </a:pPr>
            <a:r>
              <a:rPr lang="hr-HR"/>
              <a:t>Željka Vučinić: Mala škola</a:t>
            </a:r>
          </a:p>
          <a:p>
            <a:pPr>
              <a:lnSpc>
                <a:spcPct val="90000"/>
              </a:lnSpc>
            </a:pPr>
            <a:r>
              <a:rPr lang="hr-HR"/>
              <a:t>Pavlimir Polonijo:Pitalice skrivalice</a:t>
            </a:r>
          </a:p>
          <a:p>
            <a:pPr>
              <a:lnSpc>
                <a:spcPct val="90000"/>
              </a:lnSpc>
            </a:pPr>
            <a:r>
              <a:rPr lang="hr-HR"/>
              <a:t>Mirko Polonijo: Um caruje</a:t>
            </a:r>
          </a:p>
          <a:p>
            <a:pPr>
              <a:lnSpc>
                <a:spcPct val="90000"/>
              </a:lnSpc>
            </a:pPr>
            <a:r>
              <a:rPr lang="hr-HR"/>
              <a:t>Vesna Orehovec: Vježbe grafomotorike i opažanja</a:t>
            </a:r>
          </a:p>
          <a:p>
            <a:pPr>
              <a:lnSpc>
                <a:spcPct val="90000"/>
              </a:lnSpc>
            </a:pPr>
            <a:r>
              <a:rPr lang="hr-HR"/>
              <a:t>Aleksandra Vivoda, Božica Kamenar: Dobar dan, školo</a:t>
            </a:r>
          </a:p>
          <a:p>
            <a:pPr>
              <a:lnSpc>
                <a:spcPct val="90000"/>
              </a:lnSpc>
            </a:pPr>
            <a:endParaRPr lang="hr-HR"/>
          </a:p>
        </p:txBody>
      </p:sp>
      <p:pic>
        <p:nvPicPr>
          <p:cNvPr id="76804" name="Picture 4" descr="djec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412875"/>
            <a:ext cx="1417638" cy="1085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Izborni programi u 1. razredu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r>
              <a:rPr lang="hr-HR" dirty="0"/>
              <a:t>Vjeronauk</a:t>
            </a:r>
          </a:p>
          <a:p>
            <a:endParaRPr lang="hr-HR" dirty="0"/>
          </a:p>
          <a:p>
            <a:r>
              <a:rPr lang="hr-HR" dirty="0"/>
              <a:t>Informatika</a:t>
            </a:r>
          </a:p>
        </p:txBody>
      </p:sp>
    </p:spTree>
  </p:cSld>
  <p:clrMapOvr>
    <a:masterClrMapping/>
  </p:clrMapOvr>
  <p:transition spd="med">
    <p:newsflash/>
  </p:transition>
</p:sld>
</file>

<file path=ppt/theme/theme1.xml><?xml version="1.0" encoding="utf-8"?>
<a:theme xmlns:a="http://schemas.openxmlformats.org/drawingml/2006/main" name="Predložak dizajna Dječak i njegovi mjehurići">
  <a:themeElements>
    <a:clrScheme name="Predložak dizajna Dječak i njegovi mjehurići 12">
      <a:dk1>
        <a:srgbClr val="CC9900"/>
      </a:dk1>
      <a:lt1>
        <a:srgbClr val="FFF9CF"/>
      </a:lt1>
      <a:dk2>
        <a:srgbClr val="996600"/>
      </a:dk2>
      <a:lt2>
        <a:srgbClr val="808080"/>
      </a:lt2>
      <a:accent1>
        <a:srgbClr val="E9E3B7"/>
      </a:accent1>
      <a:accent2>
        <a:srgbClr val="333399"/>
      </a:accent2>
      <a:accent3>
        <a:srgbClr val="FFFBE4"/>
      </a:accent3>
      <a:accent4>
        <a:srgbClr val="AE8200"/>
      </a:accent4>
      <a:accent5>
        <a:srgbClr val="F2EFD8"/>
      </a:accent5>
      <a:accent6>
        <a:srgbClr val="2D2D8A"/>
      </a:accent6>
      <a:hlink>
        <a:srgbClr val="009999"/>
      </a:hlink>
      <a:folHlink>
        <a:srgbClr val="669900"/>
      </a:folHlink>
    </a:clrScheme>
    <a:fontScheme name="Predložak dizajna Dječak i njegovi mjehurići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dložak dizajna Dječak i njegovi mjehurići 1">
        <a:dk1>
          <a:srgbClr val="B08200"/>
        </a:dk1>
        <a:lt1>
          <a:srgbClr val="FFF5C9"/>
        </a:lt1>
        <a:dk2>
          <a:srgbClr val="000000"/>
        </a:dk2>
        <a:lt2>
          <a:srgbClr val="969696"/>
        </a:lt2>
        <a:accent1>
          <a:srgbClr val="FDED9B"/>
        </a:accent1>
        <a:accent2>
          <a:srgbClr val="FF9966"/>
        </a:accent2>
        <a:accent3>
          <a:srgbClr val="FFF9E1"/>
        </a:accent3>
        <a:accent4>
          <a:srgbClr val="966E00"/>
        </a:accent4>
        <a:accent5>
          <a:srgbClr val="FEF4CB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žak dizajna Dječak i njegovi mjehurići 2">
        <a:dk1>
          <a:srgbClr val="F8F8F8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žak dizajna Dječak i njegovi mjehurići 3">
        <a:dk1>
          <a:srgbClr val="2D2015"/>
        </a:dk1>
        <a:lt1>
          <a:srgbClr val="FFFFFF"/>
        </a:lt1>
        <a:dk2>
          <a:srgbClr val="808000"/>
        </a:dk2>
        <a:lt2>
          <a:srgbClr val="DFC08D"/>
        </a:lt2>
        <a:accent1>
          <a:srgbClr val="8F8F6D"/>
        </a:accent1>
        <a:accent2>
          <a:srgbClr val="8F5F2F"/>
        </a:accent2>
        <a:accent3>
          <a:srgbClr val="C0C0AA"/>
        </a:accent3>
        <a:accent4>
          <a:srgbClr val="DADADA"/>
        </a:accent4>
        <a:accent5>
          <a:srgbClr val="C6C6BA"/>
        </a:accent5>
        <a:accent6>
          <a:srgbClr val="81552A"/>
        </a:accent6>
        <a:hlink>
          <a:srgbClr val="CCB400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žak dizajna Dječak i njegovi mjehurići 4">
        <a:dk1>
          <a:srgbClr val="777777"/>
        </a:dk1>
        <a:lt1>
          <a:srgbClr val="FFEFB5"/>
        </a:lt1>
        <a:dk2>
          <a:srgbClr val="818573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1C2BC"/>
        </a:accent3>
        <a:accent4>
          <a:srgbClr val="DACC9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F8A1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žak dizajna Dječak i njegovi mjehurići 5">
        <a:dk1>
          <a:srgbClr val="3E3E5C"/>
        </a:dk1>
        <a:lt1>
          <a:srgbClr val="FFFFFF"/>
        </a:lt1>
        <a:dk2>
          <a:srgbClr val="8080AA"/>
        </a:dk2>
        <a:lt2>
          <a:srgbClr val="FFFFFF"/>
        </a:lt2>
        <a:accent1>
          <a:srgbClr val="8982A4"/>
        </a:accent1>
        <a:accent2>
          <a:srgbClr val="9C62CC"/>
        </a:accent2>
        <a:accent3>
          <a:srgbClr val="C0C0D2"/>
        </a:accent3>
        <a:accent4>
          <a:srgbClr val="DADADA"/>
        </a:accent4>
        <a:accent5>
          <a:srgbClr val="C4C1CF"/>
        </a:accent5>
        <a:accent6>
          <a:srgbClr val="8D58B9"/>
        </a:accent6>
        <a:hlink>
          <a:srgbClr val="FDE065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žak dizajna Dječak i njegovi mjehurići 6">
        <a:dk1>
          <a:srgbClr val="989400"/>
        </a:dk1>
        <a:lt1>
          <a:srgbClr val="FF9900"/>
        </a:lt1>
        <a:dk2>
          <a:srgbClr val="DFD293"/>
        </a:dk2>
        <a:lt2>
          <a:srgbClr val="5C1F00"/>
        </a:lt2>
        <a:accent1>
          <a:srgbClr val="FFCC00"/>
        </a:accent1>
        <a:accent2>
          <a:srgbClr val="BE7960"/>
        </a:accent2>
        <a:accent3>
          <a:srgbClr val="FFCAAA"/>
        </a:accent3>
        <a:accent4>
          <a:srgbClr val="817E00"/>
        </a:accent4>
        <a:accent5>
          <a:srgbClr val="FFE2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žak dizajna Dječak i njegovi mjehurići 7">
        <a:dk1>
          <a:srgbClr val="005A58"/>
        </a:dk1>
        <a:lt1>
          <a:srgbClr val="FFFFCC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AE"/>
        </a:accent4>
        <a:accent5>
          <a:srgbClr val="AAB8B7"/>
        </a:accent5>
        <a:accent6>
          <a:srgbClr val="6264B4"/>
        </a:accent6>
        <a:hlink>
          <a:srgbClr val="CCCC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žak dizajna Dječak i njegovi mjehurići 8">
        <a:dk1>
          <a:srgbClr val="003366"/>
        </a:dk1>
        <a:lt1>
          <a:srgbClr val="FDFFCD"/>
        </a:lt1>
        <a:dk2>
          <a:srgbClr val="0066CC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B8E2"/>
        </a:accent3>
        <a:accent4>
          <a:srgbClr val="D8DAAF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žak dizajna Dječak i njegovi mjehurići 9">
        <a:dk1>
          <a:srgbClr val="336699"/>
        </a:dk1>
        <a:lt1>
          <a:srgbClr val="E2A700"/>
        </a:lt1>
        <a:dk2>
          <a:srgbClr val="808000"/>
        </a:dk2>
        <a:lt2>
          <a:srgbClr val="E3EBF1"/>
        </a:lt2>
        <a:accent1>
          <a:srgbClr val="767300"/>
        </a:accent1>
        <a:accent2>
          <a:srgbClr val="468A4B"/>
        </a:accent2>
        <a:accent3>
          <a:srgbClr val="C0C0AA"/>
        </a:accent3>
        <a:accent4>
          <a:srgbClr val="C18E00"/>
        </a:accent4>
        <a:accent5>
          <a:srgbClr val="BDBCAA"/>
        </a:accent5>
        <a:accent6>
          <a:srgbClr val="3F7D43"/>
        </a:accent6>
        <a:hlink>
          <a:srgbClr val="CC9900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žak dizajna Dječak i njegovi mjehurići 10">
        <a:dk1>
          <a:srgbClr val="669900"/>
        </a:dk1>
        <a:lt1>
          <a:srgbClr val="FFFFAD"/>
        </a:lt1>
        <a:dk2>
          <a:srgbClr val="666699"/>
        </a:dk2>
        <a:lt2>
          <a:srgbClr val="808080"/>
        </a:lt2>
        <a:accent1>
          <a:srgbClr val="F9FECE"/>
        </a:accent1>
        <a:accent2>
          <a:srgbClr val="CCC200"/>
        </a:accent2>
        <a:accent3>
          <a:srgbClr val="FFFFD3"/>
        </a:accent3>
        <a:accent4>
          <a:srgbClr val="568200"/>
        </a:accent4>
        <a:accent5>
          <a:srgbClr val="FBFEE3"/>
        </a:accent5>
        <a:accent6>
          <a:srgbClr val="B9B000"/>
        </a:accent6>
        <a:hlink>
          <a:srgbClr val="0099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žak dizajna Dječak i njegovi mjehurići 11">
        <a:dk1>
          <a:srgbClr val="FEF3D8"/>
        </a:dk1>
        <a:lt1>
          <a:srgbClr val="FCF9E2"/>
        </a:lt1>
        <a:dk2>
          <a:srgbClr val="808000"/>
        </a:dk2>
        <a:lt2>
          <a:srgbClr val="969696"/>
        </a:lt2>
        <a:accent1>
          <a:srgbClr val="C7AD2D"/>
        </a:accent1>
        <a:accent2>
          <a:srgbClr val="8DC6FF"/>
        </a:accent2>
        <a:accent3>
          <a:srgbClr val="FDFBEE"/>
        </a:accent3>
        <a:accent4>
          <a:srgbClr val="D9D0B8"/>
        </a:accent4>
        <a:accent5>
          <a:srgbClr val="E0D3AD"/>
        </a:accent5>
        <a:accent6>
          <a:srgbClr val="7FB3E7"/>
        </a:accent6>
        <a:hlink>
          <a:srgbClr val="0066CC"/>
        </a:hlink>
        <a:folHlink>
          <a:srgbClr val="768D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žak dizajna Dječak i njegovi mjehurići 12">
        <a:dk1>
          <a:srgbClr val="CC9900"/>
        </a:dk1>
        <a:lt1>
          <a:srgbClr val="FFF9CF"/>
        </a:lt1>
        <a:dk2>
          <a:srgbClr val="996600"/>
        </a:dk2>
        <a:lt2>
          <a:srgbClr val="808080"/>
        </a:lt2>
        <a:accent1>
          <a:srgbClr val="E9E3B7"/>
        </a:accent1>
        <a:accent2>
          <a:srgbClr val="333399"/>
        </a:accent2>
        <a:accent3>
          <a:srgbClr val="FFFBE4"/>
        </a:accent3>
        <a:accent4>
          <a:srgbClr val="AE8200"/>
        </a:accent4>
        <a:accent5>
          <a:srgbClr val="F2EFD8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595</TotalTime>
  <Words>385</Words>
  <Application>Microsoft Office PowerPoint</Application>
  <PresentationFormat>On-screen Show (4:3)</PresentationFormat>
  <Paragraphs>62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Verdana</vt:lpstr>
      <vt:lpstr>Predložak dizajna Dječak i njegovi mjehurići</vt:lpstr>
      <vt:lpstr>Balloons</vt:lpstr>
      <vt:lpstr>POLAZAK U ŠKOLU</vt:lpstr>
      <vt:lpstr>Što roditeljima i djeci znači polazak u 1. razred?</vt:lpstr>
      <vt:lpstr>Što je važno kod pripreme djeteta za školu?</vt:lpstr>
      <vt:lpstr>Na vrijeme i u dobroj atmosferi izvršite tehničke pripreme</vt:lpstr>
      <vt:lpstr>Što se očekuje od roditelja prvaša?</vt:lpstr>
      <vt:lpstr>Što sve utječe na uspjeh djeteta</vt:lpstr>
      <vt:lpstr>Savjeti roditeljima</vt:lpstr>
      <vt:lpstr>U pripremi vašeg djeteta za 1. razred mogu vam pomoći neke vježbenice i radni listovi:</vt:lpstr>
      <vt:lpstr>Izborni programi u 1. razredu</vt:lpstr>
      <vt:lpstr>PowerPoint Presentation</vt:lpstr>
    </vt:vector>
  </TitlesOfParts>
  <Manager/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subject/>
  <dc:creator>OS "Sveti Matej"</dc:creator>
  <cp:keywords/>
  <dc:description/>
  <cp:lastModifiedBy>Irena Stević</cp:lastModifiedBy>
  <cp:revision>14</cp:revision>
  <dcterms:created xsi:type="dcterms:W3CDTF">2007-06-08T13:31:57Z</dcterms:created>
  <dcterms:modified xsi:type="dcterms:W3CDTF">2020-12-10T12:10:02Z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TC010721251050</vt:lpwstr>
  </property>
</Properties>
</file>